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6" r:id="rId2"/>
  </p:sldMasterIdLst>
  <p:notesMasterIdLst>
    <p:notesMasterId r:id="rId23"/>
  </p:notesMasterIdLst>
  <p:sldIdLst>
    <p:sldId id="256" r:id="rId3"/>
    <p:sldId id="325" r:id="rId4"/>
    <p:sldId id="307" r:id="rId5"/>
    <p:sldId id="316" r:id="rId6"/>
    <p:sldId id="324" r:id="rId7"/>
    <p:sldId id="286" r:id="rId8"/>
    <p:sldId id="317" r:id="rId9"/>
    <p:sldId id="318" r:id="rId10"/>
    <p:sldId id="309" r:id="rId11"/>
    <p:sldId id="290" r:id="rId12"/>
    <p:sldId id="261" r:id="rId13"/>
    <p:sldId id="314" r:id="rId14"/>
    <p:sldId id="312" r:id="rId15"/>
    <p:sldId id="313" r:id="rId16"/>
    <p:sldId id="319" r:id="rId17"/>
    <p:sldId id="293" r:id="rId18"/>
    <p:sldId id="305" r:id="rId19"/>
    <p:sldId id="310" r:id="rId20"/>
    <p:sldId id="321" r:id="rId21"/>
    <p:sldId id="320" r:id="rId22"/>
  </p:sldIdLst>
  <p:sldSz cx="9144000" cy="6858000" type="letter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47"/>
    <a:srgbClr val="D4E066"/>
    <a:srgbClr val="03254B"/>
    <a:srgbClr val="CCCCFF"/>
    <a:srgbClr val="043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FF7D3-4CAF-49F2-8B44-969F7342A39D}" v="10" dt="2024-06-16T17:29:39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3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A38E7-C006-460B-A4C8-002984957B51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24D154-D288-4045-B978-907B634FA45B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is investigated and prosecuted?</a:t>
          </a:r>
          <a:endParaRPr lang="en-US" sz="1800" dirty="0"/>
        </a:p>
      </dgm:t>
    </dgm:pt>
    <dgm:pt modelId="{D8B61C5B-A164-4D9A-BA61-74CE94660861}" type="parTrans" cxnId="{5C200739-89E9-48CF-ABBA-67C3BE146846}">
      <dgm:prSet/>
      <dgm:spPr/>
      <dgm:t>
        <a:bodyPr/>
        <a:lstStyle/>
        <a:p>
          <a:endParaRPr lang="en-US" sz="2000"/>
        </a:p>
      </dgm:t>
    </dgm:pt>
    <dgm:pt modelId="{85DFA413-4FE0-4ED2-AB75-6E33E1CA9D66}" type="sibTrans" cxnId="{5C200739-89E9-48CF-ABBA-67C3BE146846}">
      <dgm:prSet/>
      <dgm:spPr/>
      <dgm:t>
        <a:bodyPr/>
        <a:lstStyle/>
        <a:p>
          <a:endParaRPr lang="en-US" sz="2000"/>
        </a:p>
      </dgm:t>
    </dgm:pt>
    <dgm:pt modelId="{444C62DF-C906-4511-AFF9-F4540AA12B9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The Trafficker and accomplices</a:t>
          </a:r>
        </a:p>
      </dgm:t>
    </dgm:pt>
    <dgm:pt modelId="{B065F7B8-24FB-458B-910B-B933856239A1}" type="parTrans" cxnId="{A8F32C8D-73C5-4DF1-A62B-7260CC0BB6B8}">
      <dgm:prSet/>
      <dgm:spPr/>
      <dgm:t>
        <a:bodyPr/>
        <a:lstStyle/>
        <a:p>
          <a:endParaRPr lang="en-US" sz="2000"/>
        </a:p>
      </dgm:t>
    </dgm:pt>
    <dgm:pt modelId="{1325B28D-A3AC-4535-8668-2D5F141767D6}" type="sibTrans" cxnId="{A8F32C8D-73C5-4DF1-A62B-7260CC0BB6B8}">
      <dgm:prSet/>
      <dgm:spPr/>
      <dgm:t>
        <a:bodyPr/>
        <a:lstStyle/>
        <a:p>
          <a:endParaRPr lang="en-US" sz="2000"/>
        </a:p>
      </dgm:t>
    </dgm:pt>
    <dgm:pt modelId="{9F50FCBE-0AA6-42B6-969A-72CBD84E2C8A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is sued in a civil case?</a:t>
          </a:r>
          <a:endParaRPr lang="en-US" sz="1800" dirty="0"/>
        </a:p>
      </dgm:t>
    </dgm:pt>
    <dgm:pt modelId="{E12D5804-6D64-4220-808D-30B46992A919}" type="parTrans" cxnId="{66033FF5-8FF8-4ADF-871B-1EB6D652984F}">
      <dgm:prSet/>
      <dgm:spPr/>
      <dgm:t>
        <a:bodyPr/>
        <a:lstStyle/>
        <a:p>
          <a:endParaRPr lang="en-US" sz="2000"/>
        </a:p>
      </dgm:t>
    </dgm:pt>
    <dgm:pt modelId="{F7AEAC11-EB41-46B9-A589-0565EA0AAC45}" type="sibTrans" cxnId="{66033FF5-8FF8-4ADF-871B-1EB6D652984F}">
      <dgm:prSet/>
      <dgm:spPr/>
      <dgm:t>
        <a:bodyPr/>
        <a:lstStyle/>
        <a:p>
          <a:endParaRPr lang="en-US" sz="2000"/>
        </a:p>
      </dgm:t>
    </dgm:pt>
    <dgm:pt modelId="{2C7DB2F2-BBCB-4DF9-A032-507A4FEEA7CC}">
      <dgm:prSet phldrT="[Text]" custT="1"/>
      <dgm:spPr/>
      <dgm:t>
        <a:bodyPr/>
        <a:lstStyle/>
        <a:p>
          <a:pPr marL="114300">
            <a:buFont typeface="Wingdings" panose="05000000000000000000" pitchFamily="2" charset="2"/>
            <a:buChar char="§"/>
          </a:pPr>
          <a:r>
            <a:rPr lang="en-US" sz="1400" dirty="0"/>
            <a:t>The Trafficker</a:t>
          </a:r>
        </a:p>
      </dgm:t>
    </dgm:pt>
    <dgm:pt modelId="{9DA82415-4D6B-4F86-9281-C8D530219005}" type="parTrans" cxnId="{3C159E8E-311B-48A9-ABF8-37DE2DE710D5}">
      <dgm:prSet/>
      <dgm:spPr/>
      <dgm:t>
        <a:bodyPr/>
        <a:lstStyle/>
        <a:p>
          <a:endParaRPr lang="en-US" sz="2000"/>
        </a:p>
      </dgm:t>
    </dgm:pt>
    <dgm:pt modelId="{FABE4F47-BD22-46E3-A74C-24A17865B1D2}" type="sibTrans" cxnId="{3C159E8E-311B-48A9-ABF8-37DE2DE710D5}">
      <dgm:prSet/>
      <dgm:spPr/>
      <dgm:t>
        <a:bodyPr/>
        <a:lstStyle/>
        <a:p>
          <a:endParaRPr lang="en-US" sz="2000"/>
        </a:p>
      </dgm:t>
    </dgm:pt>
    <dgm:pt modelId="{83C79A9A-B3D5-4A06-A7D2-8DB93BF17725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takes a programmatic or strategic perspective?</a:t>
          </a:r>
          <a:endParaRPr lang="en-US" sz="1800" dirty="0"/>
        </a:p>
      </dgm:t>
    </dgm:pt>
    <dgm:pt modelId="{EFAF5C63-ED20-4193-B2E7-80E2235EBCAE}" type="parTrans" cxnId="{9C7B49C0-7DA9-4A1E-A2B2-CC5845501C7F}">
      <dgm:prSet/>
      <dgm:spPr/>
      <dgm:t>
        <a:bodyPr/>
        <a:lstStyle/>
        <a:p>
          <a:endParaRPr lang="en-US" sz="2000"/>
        </a:p>
      </dgm:t>
    </dgm:pt>
    <dgm:pt modelId="{3D3EC806-4341-4B7F-9063-FA4142915847}" type="sibTrans" cxnId="{9C7B49C0-7DA9-4A1E-A2B2-CC5845501C7F}">
      <dgm:prSet/>
      <dgm:spPr/>
      <dgm:t>
        <a:bodyPr/>
        <a:lstStyle/>
        <a:p>
          <a:endParaRPr lang="en-US" sz="2000"/>
        </a:p>
      </dgm:t>
    </dgm:pt>
    <dgm:pt modelId="{F20E1EC2-4F51-4C49-9EB9-481828A756D0}">
      <dgm:prSet phldrT="[Text]" custT="1"/>
      <dgm:spPr/>
      <dgm:t>
        <a:bodyPr/>
        <a:lstStyle/>
        <a:p>
          <a:pPr>
            <a:buFontTx/>
            <a:buNone/>
          </a:pPr>
          <a:r>
            <a:rPr lang="en-US" sz="1400" dirty="0"/>
            <a:t>Government, education &amp; advocacy non-profits, professional associations, task forces, sectoral efforts</a:t>
          </a:r>
        </a:p>
      </dgm:t>
    </dgm:pt>
    <dgm:pt modelId="{6449E928-C99F-472E-9F81-401CD9306337}" type="parTrans" cxnId="{3CCA78BC-A86D-420A-857A-CC494CCE86E7}">
      <dgm:prSet/>
      <dgm:spPr/>
      <dgm:t>
        <a:bodyPr/>
        <a:lstStyle/>
        <a:p>
          <a:endParaRPr lang="en-US" sz="2000"/>
        </a:p>
      </dgm:t>
    </dgm:pt>
    <dgm:pt modelId="{DDE504DF-AD7D-43AF-B9FD-E9035AB01ADB}" type="sibTrans" cxnId="{3CCA78BC-A86D-420A-857A-CC494CCE86E7}">
      <dgm:prSet/>
      <dgm:spPr/>
      <dgm:t>
        <a:bodyPr/>
        <a:lstStyle/>
        <a:p>
          <a:endParaRPr lang="en-US" sz="2000"/>
        </a:p>
      </dgm:t>
    </dgm:pt>
    <dgm:pt modelId="{2208C13B-5674-4FF6-A662-B70B4A2ABBE5}">
      <dgm:prSet phldrT="[Text]" custT="1"/>
      <dgm:spPr/>
      <dgm:t>
        <a:bodyPr/>
        <a:lstStyle/>
        <a:p>
          <a:r>
            <a: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watches out for victims and survivors?</a:t>
          </a:r>
          <a:endParaRPr lang="en-US" sz="1800" dirty="0"/>
        </a:p>
      </dgm:t>
    </dgm:pt>
    <dgm:pt modelId="{65ED3A25-CD14-4CD3-A70F-42E1FC7B70D0}" type="parTrans" cxnId="{B68C3EDE-0B8D-4E88-AF62-C3BAF56BA291}">
      <dgm:prSet/>
      <dgm:spPr/>
      <dgm:t>
        <a:bodyPr/>
        <a:lstStyle/>
        <a:p>
          <a:endParaRPr lang="en-US" sz="2000"/>
        </a:p>
      </dgm:t>
    </dgm:pt>
    <dgm:pt modelId="{E7A8C5DB-23C6-476E-A897-2B75DBDF5C31}" type="sibTrans" cxnId="{B68C3EDE-0B8D-4E88-AF62-C3BAF56BA291}">
      <dgm:prSet/>
      <dgm:spPr/>
      <dgm:t>
        <a:bodyPr/>
        <a:lstStyle/>
        <a:p>
          <a:endParaRPr lang="en-US" sz="2000"/>
        </a:p>
      </dgm:t>
    </dgm:pt>
    <dgm:pt modelId="{64E1BC05-B9E1-4767-A66F-D9F734339C50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A knowing user of illegal services</a:t>
          </a:r>
        </a:p>
      </dgm:t>
    </dgm:pt>
    <dgm:pt modelId="{34CAF6B6-7347-4600-BF59-DCFD64958F76}" type="parTrans" cxnId="{E39D5523-3B31-448C-93F9-826DC8D8C7BF}">
      <dgm:prSet/>
      <dgm:spPr/>
      <dgm:t>
        <a:bodyPr/>
        <a:lstStyle/>
        <a:p>
          <a:endParaRPr lang="en-US" sz="2000"/>
        </a:p>
      </dgm:t>
    </dgm:pt>
    <dgm:pt modelId="{E482FAFA-D728-45F3-A39D-9A8BBEFAFD31}" type="sibTrans" cxnId="{E39D5523-3B31-448C-93F9-826DC8D8C7BF}">
      <dgm:prSet/>
      <dgm:spPr/>
      <dgm:t>
        <a:bodyPr/>
        <a:lstStyle/>
        <a:p>
          <a:endParaRPr lang="en-US" sz="2000"/>
        </a:p>
      </dgm:t>
    </dgm:pt>
    <dgm:pt modelId="{A5AE9AF7-BA86-4F37-B92A-987113B9640F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User of minor sex </a:t>
          </a:r>
        </a:p>
      </dgm:t>
    </dgm:pt>
    <dgm:pt modelId="{D733DDB1-B28B-4620-8216-52DF880FC6EA}" type="parTrans" cxnId="{5D20C999-3EE0-42A6-B72F-BEA113F6AEF5}">
      <dgm:prSet/>
      <dgm:spPr/>
      <dgm:t>
        <a:bodyPr/>
        <a:lstStyle/>
        <a:p>
          <a:endParaRPr lang="en-US" sz="2000"/>
        </a:p>
      </dgm:t>
    </dgm:pt>
    <dgm:pt modelId="{F8C33098-64AD-4D7D-BFFB-8060C6D03360}" type="sibTrans" cxnId="{5D20C999-3EE0-42A6-B72F-BEA113F6AEF5}">
      <dgm:prSet/>
      <dgm:spPr/>
      <dgm:t>
        <a:bodyPr/>
        <a:lstStyle/>
        <a:p>
          <a:endParaRPr lang="en-US" sz="2000"/>
        </a:p>
      </dgm:t>
    </dgm:pt>
    <dgm:pt modelId="{26C32DFB-64DB-462B-BE1E-2528AC78A44B}">
      <dgm:prSet custT="1"/>
      <dgm:spPr/>
      <dgm:t>
        <a:bodyPr/>
        <a:lstStyle/>
        <a:p>
          <a:pPr marL="114300">
            <a:buFont typeface="Wingdings" panose="05000000000000000000" pitchFamily="2" charset="2"/>
            <a:buChar char="§"/>
          </a:pPr>
          <a:r>
            <a:rPr lang="en-US" sz="1400" dirty="0"/>
            <a:t>Enablers/Companies that </a:t>
          </a:r>
          <a:r>
            <a:rPr lang="en-US" sz="1400" u="sng" dirty="0"/>
            <a:t>knowingly</a:t>
          </a:r>
          <a:r>
            <a:rPr lang="en-US" sz="1400" dirty="0"/>
            <a:t> benefit financially</a:t>
          </a:r>
        </a:p>
      </dgm:t>
    </dgm:pt>
    <dgm:pt modelId="{BEB20A18-57B1-48BA-9B80-B3DE97509C60}" type="parTrans" cxnId="{DACF3C73-4A57-40FA-B51F-2F312495F9A4}">
      <dgm:prSet/>
      <dgm:spPr/>
      <dgm:t>
        <a:bodyPr/>
        <a:lstStyle/>
        <a:p>
          <a:endParaRPr lang="en-US" sz="2000"/>
        </a:p>
      </dgm:t>
    </dgm:pt>
    <dgm:pt modelId="{3D90230A-3B5D-40FF-834E-97841210FEA9}" type="sibTrans" cxnId="{DACF3C73-4A57-40FA-B51F-2F312495F9A4}">
      <dgm:prSet/>
      <dgm:spPr/>
      <dgm:t>
        <a:bodyPr/>
        <a:lstStyle/>
        <a:p>
          <a:endParaRPr lang="en-US" sz="2000"/>
        </a:p>
      </dgm:t>
    </dgm:pt>
    <dgm:pt modelId="{3B8C0A9A-E657-4E3B-8B1E-9B2847C3C696}">
      <dgm:prSet custT="1"/>
      <dgm:spPr/>
      <dgm:t>
        <a:bodyPr/>
        <a:lstStyle/>
        <a:p>
          <a:pPr marL="457200">
            <a:buFont typeface="Courier New" panose="02070309020205020404" pitchFamily="49" charset="0"/>
            <a:buChar char="o"/>
          </a:pPr>
          <a:r>
            <a:rPr lang="en-US" sz="1400" dirty="0"/>
            <a:t>Recruiters</a:t>
          </a:r>
        </a:p>
      </dgm:t>
    </dgm:pt>
    <dgm:pt modelId="{5E5ED89C-FB64-40B8-A1F2-B7B3EB2EC850}" type="parTrans" cxnId="{3D02610A-D8F5-4F3A-8422-D54E39F3A673}">
      <dgm:prSet/>
      <dgm:spPr/>
      <dgm:t>
        <a:bodyPr/>
        <a:lstStyle/>
        <a:p>
          <a:endParaRPr lang="en-US" sz="2000"/>
        </a:p>
      </dgm:t>
    </dgm:pt>
    <dgm:pt modelId="{5C2ADA9F-E1FD-479C-AF70-A17600F1CEAB}" type="sibTrans" cxnId="{3D02610A-D8F5-4F3A-8422-D54E39F3A673}">
      <dgm:prSet/>
      <dgm:spPr/>
      <dgm:t>
        <a:bodyPr/>
        <a:lstStyle/>
        <a:p>
          <a:endParaRPr lang="en-US" sz="2000"/>
        </a:p>
      </dgm:t>
    </dgm:pt>
    <dgm:pt modelId="{2BC0453D-5876-41C8-BE05-650544CDD1E6}">
      <dgm:prSet custT="1"/>
      <dgm:spPr/>
      <dgm:t>
        <a:bodyPr/>
        <a:lstStyle/>
        <a:p>
          <a:pPr marL="457200">
            <a:buFont typeface="Courier New" panose="02070309020205020404" pitchFamily="49" charset="0"/>
            <a:buChar char="o"/>
          </a:pPr>
          <a:r>
            <a:rPr lang="en-US" sz="1400" dirty="0"/>
            <a:t>Employers</a:t>
          </a:r>
        </a:p>
      </dgm:t>
    </dgm:pt>
    <dgm:pt modelId="{3A54CB7A-3422-493B-8161-63FC8D5D9C3F}" type="parTrans" cxnId="{E4164C79-4C7B-4325-ABFD-5212B3C4A52B}">
      <dgm:prSet/>
      <dgm:spPr/>
      <dgm:t>
        <a:bodyPr/>
        <a:lstStyle/>
        <a:p>
          <a:endParaRPr lang="en-US" sz="2000"/>
        </a:p>
      </dgm:t>
    </dgm:pt>
    <dgm:pt modelId="{4B71B64F-4B54-45A6-AC32-D88D1AF99166}" type="sibTrans" cxnId="{E4164C79-4C7B-4325-ABFD-5212B3C4A52B}">
      <dgm:prSet/>
      <dgm:spPr/>
      <dgm:t>
        <a:bodyPr/>
        <a:lstStyle/>
        <a:p>
          <a:endParaRPr lang="en-US" sz="2000"/>
        </a:p>
      </dgm:t>
    </dgm:pt>
    <dgm:pt modelId="{0E9932A6-9B00-40FE-9B5B-ACDDCA23B961}">
      <dgm:prSet custT="1"/>
      <dgm:spPr/>
      <dgm:t>
        <a:bodyPr/>
        <a:lstStyle/>
        <a:p>
          <a:pPr marL="457200">
            <a:buFont typeface="Courier New" panose="02070309020205020404" pitchFamily="49" charset="0"/>
            <a:buChar char="o"/>
          </a:pPr>
          <a:r>
            <a:rPr lang="en-US" sz="1400" dirty="0"/>
            <a:t>Financial Institutions</a:t>
          </a:r>
        </a:p>
      </dgm:t>
    </dgm:pt>
    <dgm:pt modelId="{55283EA1-B790-4371-9E7F-2E4574D88C45}" type="parTrans" cxnId="{DFC053E9-C484-4B6D-AF97-05FF1742AE6B}">
      <dgm:prSet/>
      <dgm:spPr/>
      <dgm:t>
        <a:bodyPr/>
        <a:lstStyle/>
        <a:p>
          <a:endParaRPr lang="en-US" sz="2000"/>
        </a:p>
      </dgm:t>
    </dgm:pt>
    <dgm:pt modelId="{D6E0865F-6C64-4680-A851-684BA95212F0}" type="sibTrans" cxnId="{DFC053E9-C484-4B6D-AF97-05FF1742AE6B}">
      <dgm:prSet/>
      <dgm:spPr/>
      <dgm:t>
        <a:bodyPr/>
        <a:lstStyle/>
        <a:p>
          <a:endParaRPr lang="en-US" sz="2000"/>
        </a:p>
      </dgm:t>
    </dgm:pt>
    <dgm:pt modelId="{8A04D8F1-B372-495F-9A09-02FCAFA9B518}">
      <dgm:prSet custT="1"/>
      <dgm:spPr/>
      <dgm:t>
        <a:bodyPr/>
        <a:lstStyle/>
        <a:p>
          <a:pPr marL="457200">
            <a:buFont typeface="Courier New" panose="02070309020205020404" pitchFamily="49" charset="0"/>
            <a:buChar char="o"/>
          </a:pPr>
          <a:r>
            <a:rPr lang="en-US" sz="1400" dirty="0"/>
            <a:t>Bars, clubs, truck stops, motels/hotels</a:t>
          </a:r>
        </a:p>
      </dgm:t>
    </dgm:pt>
    <dgm:pt modelId="{5F29E213-91CC-4852-BCFA-E172D38A25E7}" type="parTrans" cxnId="{1AFDFAC4-14D8-4895-B9D5-1650CB2D1B90}">
      <dgm:prSet/>
      <dgm:spPr/>
      <dgm:t>
        <a:bodyPr/>
        <a:lstStyle/>
        <a:p>
          <a:endParaRPr lang="en-US" sz="2000"/>
        </a:p>
      </dgm:t>
    </dgm:pt>
    <dgm:pt modelId="{C2DEDFD3-0A48-4E34-B73B-BF69F88E5F77}" type="sibTrans" cxnId="{1AFDFAC4-14D8-4895-B9D5-1650CB2D1B90}">
      <dgm:prSet/>
      <dgm:spPr/>
      <dgm:t>
        <a:bodyPr/>
        <a:lstStyle/>
        <a:p>
          <a:endParaRPr lang="en-US" sz="2000"/>
        </a:p>
      </dgm:t>
    </dgm:pt>
    <dgm:pt modelId="{63EA13C2-FD1C-499F-B84F-3EC13E6FBFB9}">
      <dgm:prSet custT="1"/>
      <dgm:spPr/>
      <dgm:t>
        <a:bodyPr/>
        <a:lstStyle/>
        <a:p>
          <a:pPr marL="457200">
            <a:buFont typeface="Courier New" panose="02070309020205020404" pitchFamily="49" charset="0"/>
            <a:buChar char="o"/>
          </a:pPr>
          <a:r>
            <a:rPr lang="en-US" sz="1400" dirty="0"/>
            <a:t>Any company with human trafficking in its supply chain</a:t>
          </a:r>
          <a:endParaRPr lang="en-US" sz="900" dirty="0"/>
        </a:p>
      </dgm:t>
    </dgm:pt>
    <dgm:pt modelId="{587E9BB0-890D-4CB0-9601-26F1E9172B45}" type="parTrans" cxnId="{D8CD5F43-A191-471B-AC3B-3DD0E9A77F1E}">
      <dgm:prSet/>
      <dgm:spPr/>
      <dgm:t>
        <a:bodyPr/>
        <a:lstStyle/>
        <a:p>
          <a:endParaRPr lang="en-US" sz="2000"/>
        </a:p>
      </dgm:t>
    </dgm:pt>
    <dgm:pt modelId="{107262FF-147F-47A2-8090-096AB5CF4AE8}" type="sibTrans" cxnId="{D8CD5F43-A191-471B-AC3B-3DD0E9A77F1E}">
      <dgm:prSet/>
      <dgm:spPr/>
      <dgm:t>
        <a:bodyPr/>
        <a:lstStyle/>
        <a:p>
          <a:endParaRPr lang="en-US" sz="2000"/>
        </a:p>
      </dgm:t>
    </dgm:pt>
    <dgm:pt modelId="{15859E9A-36E9-41F4-A7E9-A3C97B550EB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The court, law enforcement, and the prosecutor (by statute)</a:t>
          </a:r>
        </a:p>
      </dgm:t>
    </dgm:pt>
    <dgm:pt modelId="{C2F8AA67-AB00-4C1A-B14D-F340E0C0D1D0}" type="parTrans" cxnId="{60F47F8B-5153-4B81-AC33-7D0F383F2655}">
      <dgm:prSet/>
      <dgm:spPr/>
      <dgm:t>
        <a:bodyPr/>
        <a:lstStyle/>
        <a:p>
          <a:endParaRPr lang="en-US" sz="2000"/>
        </a:p>
      </dgm:t>
    </dgm:pt>
    <dgm:pt modelId="{FB84C1D9-50AE-4596-BA6F-772E00F7F8FA}" type="sibTrans" cxnId="{60F47F8B-5153-4B81-AC33-7D0F383F2655}">
      <dgm:prSet/>
      <dgm:spPr/>
      <dgm:t>
        <a:bodyPr/>
        <a:lstStyle/>
        <a:p>
          <a:endParaRPr lang="en-US" sz="2000"/>
        </a:p>
      </dgm:t>
    </dgm:pt>
    <dgm:pt modelId="{7564E08B-F440-4530-9A13-7161BDC1FDD1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Witness Protection Programs (as appropriate)</a:t>
          </a:r>
        </a:p>
      </dgm:t>
    </dgm:pt>
    <dgm:pt modelId="{392AC839-453B-403A-AD2A-8119F05F59AD}" type="parTrans" cxnId="{26F5D322-E367-4974-AE14-C3FD41AAEA1A}">
      <dgm:prSet/>
      <dgm:spPr/>
      <dgm:t>
        <a:bodyPr/>
        <a:lstStyle/>
        <a:p>
          <a:endParaRPr lang="en-US" sz="2000"/>
        </a:p>
      </dgm:t>
    </dgm:pt>
    <dgm:pt modelId="{712D3FC1-67FC-461C-869C-66646A1DBFF4}" type="sibTrans" cxnId="{26F5D322-E367-4974-AE14-C3FD41AAEA1A}">
      <dgm:prSet/>
      <dgm:spPr/>
      <dgm:t>
        <a:bodyPr/>
        <a:lstStyle/>
        <a:p>
          <a:endParaRPr lang="en-US" sz="2000"/>
        </a:p>
      </dgm:t>
    </dgm:pt>
    <dgm:pt modelId="{77AC59B2-7223-40CE-A5FF-E09CF678C816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Crime Victim Advocates</a:t>
          </a:r>
        </a:p>
      </dgm:t>
    </dgm:pt>
    <dgm:pt modelId="{1CF0A528-16E0-41AD-AF25-CBCDB5C93818}" type="parTrans" cxnId="{9C09ACE4-58A9-4A47-B35D-CECAB7E2FEAF}">
      <dgm:prSet/>
      <dgm:spPr/>
      <dgm:t>
        <a:bodyPr/>
        <a:lstStyle/>
        <a:p>
          <a:endParaRPr lang="en-US" sz="2000"/>
        </a:p>
      </dgm:t>
    </dgm:pt>
    <dgm:pt modelId="{DADC51C0-650A-48B3-B891-81FB11AB03C4}" type="sibTrans" cxnId="{9C09ACE4-58A9-4A47-B35D-CECAB7E2FEAF}">
      <dgm:prSet/>
      <dgm:spPr/>
      <dgm:t>
        <a:bodyPr/>
        <a:lstStyle/>
        <a:p>
          <a:endParaRPr lang="en-US" sz="2000"/>
        </a:p>
      </dgm:t>
    </dgm:pt>
    <dgm:pt modelId="{57A68C83-2E9A-422B-9613-2D926C724F1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Crime Victim Service Providers </a:t>
          </a:r>
        </a:p>
      </dgm:t>
    </dgm:pt>
    <dgm:pt modelId="{4B32DD85-9C95-4385-A6DD-35004254673C}" type="parTrans" cxnId="{E09EBEC1-2933-45E7-9B56-8548E097B345}">
      <dgm:prSet/>
      <dgm:spPr/>
      <dgm:t>
        <a:bodyPr/>
        <a:lstStyle/>
        <a:p>
          <a:endParaRPr lang="en-US" sz="2000"/>
        </a:p>
      </dgm:t>
    </dgm:pt>
    <dgm:pt modelId="{9AEE20DA-3DD5-4B47-BD94-A1CD9135A813}" type="sibTrans" cxnId="{E09EBEC1-2933-45E7-9B56-8548E097B345}">
      <dgm:prSet/>
      <dgm:spPr/>
      <dgm:t>
        <a:bodyPr/>
        <a:lstStyle/>
        <a:p>
          <a:endParaRPr lang="en-US" sz="2000"/>
        </a:p>
      </dgm:t>
    </dgm:pt>
    <dgm:pt modelId="{1100D9F9-C02E-4295-8170-682476EA4564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Civil litigators</a:t>
          </a:r>
        </a:p>
      </dgm:t>
    </dgm:pt>
    <dgm:pt modelId="{46CD8AE6-D586-4713-B43E-54B595FF42F1}" type="parTrans" cxnId="{CC399EF9-6BDB-47DA-AC61-D04AF022539B}">
      <dgm:prSet/>
      <dgm:spPr/>
      <dgm:t>
        <a:bodyPr/>
        <a:lstStyle/>
        <a:p>
          <a:endParaRPr lang="en-US" sz="2000"/>
        </a:p>
      </dgm:t>
    </dgm:pt>
    <dgm:pt modelId="{BEF8DB2E-7F76-434C-B6CC-50F99D32025F}" type="sibTrans" cxnId="{CC399EF9-6BDB-47DA-AC61-D04AF022539B}">
      <dgm:prSet/>
      <dgm:spPr/>
      <dgm:t>
        <a:bodyPr/>
        <a:lstStyle/>
        <a:p>
          <a:endParaRPr lang="en-US" sz="2000"/>
        </a:p>
      </dgm:t>
    </dgm:pt>
    <dgm:pt modelId="{1A14EF44-2B03-4FA4-9E25-D17A75DAABB1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dirty="0"/>
            <a:t>Professionals providing long-term care to Victims and Survivors</a:t>
          </a:r>
        </a:p>
      </dgm:t>
    </dgm:pt>
    <dgm:pt modelId="{BB3C2826-8741-4979-B723-C7AEFE58AEA7}" type="parTrans" cxnId="{5F26F753-E063-4105-93CE-4F608BA886BC}">
      <dgm:prSet/>
      <dgm:spPr/>
      <dgm:t>
        <a:bodyPr/>
        <a:lstStyle/>
        <a:p>
          <a:endParaRPr lang="en-US" sz="2000"/>
        </a:p>
      </dgm:t>
    </dgm:pt>
    <dgm:pt modelId="{CED97D45-3D9D-43F4-AA62-3681425660E0}" type="sibTrans" cxnId="{5F26F753-E063-4105-93CE-4F608BA886BC}">
      <dgm:prSet/>
      <dgm:spPr/>
      <dgm:t>
        <a:bodyPr/>
        <a:lstStyle/>
        <a:p>
          <a:endParaRPr lang="en-US" sz="2000"/>
        </a:p>
      </dgm:t>
    </dgm:pt>
    <dgm:pt modelId="{F9ADFD80-0FEF-4B4D-9498-AD9EC71C7233}" type="pres">
      <dgm:prSet presAssocID="{359A38E7-C006-460B-A4C8-002984957B51}" presName="Name0" presStyleCnt="0">
        <dgm:presLayoutVars>
          <dgm:dir/>
          <dgm:animLvl val="lvl"/>
          <dgm:resizeHandles val="exact"/>
        </dgm:presLayoutVars>
      </dgm:prSet>
      <dgm:spPr/>
    </dgm:pt>
    <dgm:pt modelId="{A37D91D0-89E2-4233-A897-5149664F13B1}" type="pres">
      <dgm:prSet presAssocID="{0E24D154-D288-4045-B978-907B634FA45B}" presName="linNode" presStyleCnt="0"/>
      <dgm:spPr/>
    </dgm:pt>
    <dgm:pt modelId="{7BBBAF16-1397-49AA-A349-61C249C28A61}" type="pres">
      <dgm:prSet presAssocID="{0E24D154-D288-4045-B978-907B634FA45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DCB5327-D03A-414C-89FF-34563AC197A8}" type="pres">
      <dgm:prSet presAssocID="{0E24D154-D288-4045-B978-907B634FA45B}" presName="descendantText" presStyleLbl="alignAccFollowNode1" presStyleIdx="0" presStyleCnt="4" custScaleY="191708">
        <dgm:presLayoutVars>
          <dgm:bulletEnabled val="1"/>
        </dgm:presLayoutVars>
      </dgm:prSet>
      <dgm:spPr/>
    </dgm:pt>
    <dgm:pt modelId="{389B3BB4-3397-42E9-A368-6A61F199756C}" type="pres">
      <dgm:prSet presAssocID="{85DFA413-4FE0-4ED2-AB75-6E33E1CA9D66}" presName="sp" presStyleCnt="0"/>
      <dgm:spPr/>
    </dgm:pt>
    <dgm:pt modelId="{8C112F3C-F156-4C11-BC4F-2D5A1210B14D}" type="pres">
      <dgm:prSet presAssocID="{9F50FCBE-0AA6-42B6-969A-72CBD84E2C8A}" presName="linNode" presStyleCnt="0"/>
      <dgm:spPr/>
    </dgm:pt>
    <dgm:pt modelId="{580FC0A5-FB6E-4C51-8685-58E72E68E7DB}" type="pres">
      <dgm:prSet presAssocID="{9F50FCBE-0AA6-42B6-969A-72CBD84E2C8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2EA00B-66EA-45CB-BEAE-513C92242A5B}" type="pres">
      <dgm:prSet presAssocID="{9F50FCBE-0AA6-42B6-969A-72CBD84E2C8A}" presName="descendantText" presStyleLbl="alignAccFollowNode1" presStyleIdx="1" presStyleCnt="4" custScaleY="306152">
        <dgm:presLayoutVars>
          <dgm:bulletEnabled val="1"/>
        </dgm:presLayoutVars>
      </dgm:prSet>
      <dgm:spPr/>
    </dgm:pt>
    <dgm:pt modelId="{8883FB21-7F76-43C0-B34E-85F69F643483}" type="pres">
      <dgm:prSet presAssocID="{F7AEAC11-EB41-46B9-A589-0565EA0AAC45}" presName="sp" presStyleCnt="0"/>
      <dgm:spPr/>
    </dgm:pt>
    <dgm:pt modelId="{E2B7BED9-F02E-4590-919B-C0AC635DE156}" type="pres">
      <dgm:prSet presAssocID="{83C79A9A-B3D5-4A06-A7D2-8DB93BF17725}" presName="linNode" presStyleCnt="0"/>
      <dgm:spPr/>
    </dgm:pt>
    <dgm:pt modelId="{1A35E76C-3B4A-41B5-BA9E-FA6A4BBF0BB7}" type="pres">
      <dgm:prSet presAssocID="{83C79A9A-B3D5-4A06-A7D2-8DB93BF1772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75C8B7B-5B06-4A89-91E7-D4D0A69A0972}" type="pres">
      <dgm:prSet presAssocID="{83C79A9A-B3D5-4A06-A7D2-8DB93BF17725}" presName="descendantText" presStyleLbl="alignAccFollowNode1" presStyleIdx="2" presStyleCnt="4">
        <dgm:presLayoutVars>
          <dgm:bulletEnabled val="1"/>
        </dgm:presLayoutVars>
      </dgm:prSet>
      <dgm:spPr/>
    </dgm:pt>
    <dgm:pt modelId="{9BC798C6-8D1C-46E1-B1FA-D6BD94690072}" type="pres">
      <dgm:prSet presAssocID="{3D3EC806-4341-4B7F-9063-FA4142915847}" presName="sp" presStyleCnt="0"/>
      <dgm:spPr/>
    </dgm:pt>
    <dgm:pt modelId="{DD2D8432-1D7C-4712-8ED7-54A1D61AA1B2}" type="pres">
      <dgm:prSet presAssocID="{2208C13B-5674-4FF6-A662-B70B4A2ABBE5}" presName="linNode" presStyleCnt="0"/>
      <dgm:spPr/>
    </dgm:pt>
    <dgm:pt modelId="{B88B7132-99FD-4686-85B4-7E2408BAA1D1}" type="pres">
      <dgm:prSet presAssocID="{2208C13B-5674-4FF6-A662-B70B4A2ABBE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4722FAE-5B64-4E5E-9E5A-59C2927E946C}" type="pres">
      <dgm:prSet presAssocID="{2208C13B-5674-4FF6-A662-B70B4A2ABBE5}" presName="descendantText" presStyleLbl="alignAccFollowNode1" presStyleIdx="3" presStyleCnt="4" custScaleY="343696">
        <dgm:presLayoutVars>
          <dgm:bulletEnabled val="1"/>
        </dgm:presLayoutVars>
      </dgm:prSet>
      <dgm:spPr/>
    </dgm:pt>
  </dgm:ptLst>
  <dgm:cxnLst>
    <dgm:cxn modelId="{3D02610A-D8F5-4F3A-8422-D54E39F3A673}" srcId="{26C32DFB-64DB-462B-BE1E-2528AC78A44B}" destId="{3B8C0A9A-E657-4E3B-8B1E-9B2847C3C696}" srcOrd="0" destOrd="0" parTransId="{5E5ED89C-FB64-40B8-A1F2-B7B3EB2EC850}" sibTransId="{5C2ADA9F-E1FD-479C-AF70-A17600F1CEAB}"/>
    <dgm:cxn modelId="{CB89BE17-5C97-4D47-A26A-D18DBE01E423}" type="presOf" srcId="{9F50FCBE-0AA6-42B6-969A-72CBD84E2C8A}" destId="{580FC0A5-FB6E-4C51-8685-58E72E68E7DB}" srcOrd="0" destOrd="0" presId="urn:microsoft.com/office/officeart/2005/8/layout/vList5"/>
    <dgm:cxn modelId="{59F6461D-6A2F-4FE9-9961-4B0DA73C1D5B}" type="presOf" srcId="{8A04D8F1-B372-495F-9A09-02FCAFA9B518}" destId="{DB2EA00B-66EA-45CB-BEAE-513C92242A5B}" srcOrd="0" destOrd="5" presId="urn:microsoft.com/office/officeart/2005/8/layout/vList5"/>
    <dgm:cxn modelId="{B3241A20-D1EB-4EE3-829C-B240EBF4A723}" type="presOf" srcId="{3B8C0A9A-E657-4E3B-8B1E-9B2847C3C696}" destId="{DB2EA00B-66EA-45CB-BEAE-513C92242A5B}" srcOrd="0" destOrd="2" presId="urn:microsoft.com/office/officeart/2005/8/layout/vList5"/>
    <dgm:cxn modelId="{26F5D322-E367-4974-AE14-C3FD41AAEA1A}" srcId="{2208C13B-5674-4FF6-A662-B70B4A2ABBE5}" destId="{7564E08B-F440-4530-9A13-7161BDC1FDD1}" srcOrd="1" destOrd="0" parTransId="{392AC839-453B-403A-AD2A-8119F05F59AD}" sibTransId="{712D3FC1-67FC-461C-869C-66646A1DBFF4}"/>
    <dgm:cxn modelId="{E39D5523-3B31-448C-93F9-826DC8D8C7BF}" srcId="{0E24D154-D288-4045-B978-907B634FA45B}" destId="{64E1BC05-B9E1-4767-A66F-D9F734339C50}" srcOrd="1" destOrd="0" parTransId="{34CAF6B6-7347-4600-BF59-DCFD64958F76}" sibTransId="{E482FAFA-D728-45F3-A39D-9A8BBEFAFD31}"/>
    <dgm:cxn modelId="{A7719929-2C29-4477-9077-F5470A85D468}" type="presOf" srcId="{2BC0453D-5876-41C8-BE05-650544CDD1E6}" destId="{DB2EA00B-66EA-45CB-BEAE-513C92242A5B}" srcOrd="0" destOrd="3" presId="urn:microsoft.com/office/officeart/2005/8/layout/vList5"/>
    <dgm:cxn modelId="{5C200739-89E9-48CF-ABBA-67C3BE146846}" srcId="{359A38E7-C006-460B-A4C8-002984957B51}" destId="{0E24D154-D288-4045-B978-907B634FA45B}" srcOrd="0" destOrd="0" parTransId="{D8B61C5B-A164-4D9A-BA61-74CE94660861}" sibTransId="{85DFA413-4FE0-4ED2-AB75-6E33E1CA9D66}"/>
    <dgm:cxn modelId="{84254041-F056-48A7-8531-67694A2E023D}" type="presOf" srcId="{1A14EF44-2B03-4FA4-9E25-D17A75DAABB1}" destId="{A4722FAE-5B64-4E5E-9E5A-59C2927E946C}" srcOrd="0" destOrd="5" presId="urn:microsoft.com/office/officeart/2005/8/layout/vList5"/>
    <dgm:cxn modelId="{D8CD5F43-A191-471B-AC3B-3DD0E9A77F1E}" srcId="{26C32DFB-64DB-462B-BE1E-2528AC78A44B}" destId="{63EA13C2-FD1C-499F-B84F-3EC13E6FBFB9}" srcOrd="4" destOrd="0" parTransId="{587E9BB0-890D-4CB0-9601-26F1E9172B45}" sibTransId="{107262FF-147F-47A2-8090-096AB5CF4AE8}"/>
    <dgm:cxn modelId="{7AD37649-32E2-41B1-A59A-C62B5843201A}" type="presOf" srcId="{2208C13B-5674-4FF6-A662-B70B4A2ABBE5}" destId="{B88B7132-99FD-4686-85B4-7E2408BAA1D1}" srcOrd="0" destOrd="0" presId="urn:microsoft.com/office/officeart/2005/8/layout/vList5"/>
    <dgm:cxn modelId="{DACF3C73-4A57-40FA-B51F-2F312495F9A4}" srcId="{9F50FCBE-0AA6-42B6-969A-72CBD84E2C8A}" destId="{26C32DFB-64DB-462B-BE1E-2528AC78A44B}" srcOrd="1" destOrd="0" parTransId="{BEB20A18-57B1-48BA-9B80-B3DE97509C60}" sibTransId="{3D90230A-3B5D-40FF-834E-97841210FEA9}"/>
    <dgm:cxn modelId="{5F26F753-E063-4105-93CE-4F608BA886BC}" srcId="{2208C13B-5674-4FF6-A662-B70B4A2ABBE5}" destId="{1A14EF44-2B03-4FA4-9E25-D17A75DAABB1}" srcOrd="5" destOrd="0" parTransId="{BB3C2826-8741-4979-B723-C7AEFE58AEA7}" sibTransId="{CED97D45-3D9D-43F4-AA62-3681425660E0}"/>
    <dgm:cxn modelId="{E7E05355-6A2B-4270-BFFE-8E7230420D4C}" type="presOf" srcId="{64E1BC05-B9E1-4767-A66F-D9F734339C50}" destId="{8DCB5327-D03A-414C-89FF-34563AC197A8}" srcOrd="0" destOrd="1" presId="urn:microsoft.com/office/officeart/2005/8/layout/vList5"/>
    <dgm:cxn modelId="{048F6558-4132-41DA-BD7A-ADBFEB758FAB}" type="presOf" srcId="{2C7DB2F2-BBCB-4DF9-A032-507A4FEEA7CC}" destId="{DB2EA00B-66EA-45CB-BEAE-513C92242A5B}" srcOrd="0" destOrd="0" presId="urn:microsoft.com/office/officeart/2005/8/layout/vList5"/>
    <dgm:cxn modelId="{E4164C79-4C7B-4325-ABFD-5212B3C4A52B}" srcId="{26C32DFB-64DB-462B-BE1E-2528AC78A44B}" destId="{2BC0453D-5876-41C8-BE05-650544CDD1E6}" srcOrd="1" destOrd="0" parTransId="{3A54CB7A-3422-493B-8161-63FC8D5D9C3F}" sibTransId="{4B71B64F-4B54-45A6-AC32-D88D1AF99166}"/>
    <dgm:cxn modelId="{60F47F8B-5153-4B81-AC33-7D0F383F2655}" srcId="{2208C13B-5674-4FF6-A662-B70B4A2ABBE5}" destId="{15859E9A-36E9-41F4-A7E9-A3C97B550EB9}" srcOrd="0" destOrd="0" parTransId="{C2F8AA67-AB00-4C1A-B14D-F340E0C0D1D0}" sibTransId="{FB84C1D9-50AE-4596-BA6F-772E00F7F8FA}"/>
    <dgm:cxn modelId="{A8F32C8D-73C5-4DF1-A62B-7260CC0BB6B8}" srcId="{0E24D154-D288-4045-B978-907B634FA45B}" destId="{444C62DF-C906-4511-AFF9-F4540AA12B99}" srcOrd="0" destOrd="0" parTransId="{B065F7B8-24FB-458B-910B-B933856239A1}" sibTransId="{1325B28D-A3AC-4535-8668-2D5F141767D6}"/>
    <dgm:cxn modelId="{3C159E8E-311B-48A9-ABF8-37DE2DE710D5}" srcId="{9F50FCBE-0AA6-42B6-969A-72CBD84E2C8A}" destId="{2C7DB2F2-BBCB-4DF9-A032-507A4FEEA7CC}" srcOrd="0" destOrd="0" parTransId="{9DA82415-4D6B-4F86-9281-C8D530219005}" sibTransId="{FABE4F47-BD22-46E3-A74C-24A17865B1D2}"/>
    <dgm:cxn modelId="{91C62098-7D1E-4E8A-AB3D-EC85F2BFBECE}" type="presOf" srcId="{57A68C83-2E9A-422B-9613-2D926C724F1E}" destId="{A4722FAE-5B64-4E5E-9E5A-59C2927E946C}" srcOrd="0" destOrd="3" presId="urn:microsoft.com/office/officeart/2005/8/layout/vList5"/>
    <dgm:cxn modelId="{5D20C999-3EE0-42A6-B72F-BEA113F6AEF5}" srcId="{0E24D154-D288-4045-B978-907B634FA45B}" destId="{A5AE9AF7-BA86-4F37-B92A-987113B9640F}" srcOrd="2" destOrd="0" parTransId="{D733DDB1-B28B-4620-8216-52DF880FC6EA}" sibTransId="{F8C33098-64AD-4D7D-BFFB-8060C6D03360}"/>
    <dgm:cxn modelId="{A13C299E-2C1B-48DE-BFDD-729E446AA4B2}" type="presOf" srcId="{F20E1EC2-4F51-4C49-9EB9-481828A756D0}" destId="{F75C8B7B-5B06-4A89-91E7-D4D0A69A0972}" srcOrd="0" destOrd="0" presId="urn:microsoft.com/office/officeart/2005/8/layout/vList5"/>
    <dgm:cxn modelId="{F42FDEA6-7421-4867-BAF6-19BCEBFFC612}" type="presOf" srcId="{15859E9A-36E9-41F4-A7E9-A3C97B550EB9}" destId="{A4722FAE-5B64-4E5E-9E5A-59C2927E946C}" srcOrd="0" destOrd="0" presId="urn:microsoft.com/office/officeart/2005/8/layout/vList5"/>
    <dgm:cxn modelId="{5A9B63B1-236E-4FAE-BDCC-0013FE4E4DFD}" type="presOf" srcId="{0E9932A6-9B00-40FE-9B5B-ACDDCA23B961}" destId="{DB2EA00B-66EA-45CB-BEAE-513C92242A5B}" srcOrd="0" destOrd="4" presId="urn:microsoft.com/office/officeart/2005/8/layout/vList5"/>
    <dgm:cxn modelId="{3CCA78BC-A86D-420A-857A-CC494CCE86E7}" srcId="{83C79A9A-B3D5-4A06-A7D2-8DB93BF17725}" destId="{F20E1EC2-4F51-4C49-9EB9-481828A756D0}" srcOrd="0" destOrd="0" parTransId="{6449E928-C99F-472E-9F81-401CD9306337}" sibTransId="{DDE504DF-AD7D-43AF-B9FD-E9035AB01ADB}"/>
    <dgm:cxn modelId="{9C7B49C0-7DA9-4A1E-A2B2-CC5845501C7F}" srcId="{359A38E7-C006-460B-A4C8-002984957B51}" destId="{83C79A9A-B3D5-4A06-A7D2-8DB93BF17725}" srcOrd="2" destOrd="0" parTransId="{EFAF5C63-ED20-4193-B2E7-80E2235EBCAE}" sibTransId="{3D3EC806-4341-4B7F-9063-FA4142915847}"/>
    <dgm:cxn modelId="{E09EBEC1-2933-45E7-9B56-8548E097B345}" srcId="{2208C13B-5674-4FF6-A662-B70B4A2ABBE5}" destId="{57A68C83-2E9A-422B-9613-2D926C724F1E}" srcOrd="3" destOrd="0" parTransId="{4B32DD85-9C95-4385-A6DD-35004254673C}" sibTransId="{9AEE20DA-3DD5-4B47-BD94-A1CD9135A813}"/>
    <dgm:cxn modelId="{2FD35AC3-9007-47C4-B0CB-0FCE6C54C771}" type="presOf" srcId="{A5AE9AF7-BA86-4F37-B92A-987113B9640F}" destId="{8DCB5327-D03A-414C-89FF-34563AC197A8}" srcOrd="0" destOrd="2" presId="urn:microsoft.com/office/officeart/2005/8/layout/vList5"/>
    <dgm:cxn modelId="{1AFDFAC4-14D8-4895-B9D5-1650CB2D1B90}" srcId="{26C32DFB-64DB-462B-BE1E-2528AC78A44B}" destId="{8A04D8F1-B372-495F-9A09-02FCAFA9B518}" srcOrd="3" destOrd="0" parTransId="{5F29E213-91CC-4852-BCFA-E172D38A25E7}" sibTransId="{C2DEDFD3-0A48-4E34-B73B-BF69F88E5F77}"/>
    <dgm:cxn modelId="{1BE385C7-444E-4081-B636-ABDECBAF581B}" type="presOf" srcId="{0E24D154-D288-4045-B978-907B634FA45B}" destId="{7BBBAF16-1397-49AA-A349-61C249C28A61}" srcOrd="0" destOrd="0" presId="urn:microsoft.com/office/officeart/2005/8/layout/vList5"/>
    <dgm:cxn modelId="{9DAFCFCB-71C5-4453-A028-455B3E6C6FF0}" type="presOf" srcId="{26C32DFB-64DB-462B-BE1E-2528AC78A44B}" destId="{DB2EA00B-66EA-45CB-BEAE-513C92242A5B}" srcOrd="0" destOrd="1" presId="urn:microsoft.com/office/officeart/2005/8/layout/vList5"/>
    <dgm:cxn modelId="{DF155FCF-3043-47E2-A843-01D7F2BF134C}" type="presOf" srcId="{359A38E7-C006-460B-A4C8-002984957B51}" destId="{F9ADFD80-0FEF-4B4D-9498-AD9EC71C7233}" srcOrd="0" destOrd="0" presId="urn:microsoft.com/office/officeart/2005/8/layout/vList5"/>
    <dgm:cxn modelId="{3A0FB9D5-B300-41D1-BDCD-B2DC74C252C0}" type="presOf" srcId="{444C62DF-C906-4511-AFF9-F4540AA12B99}" destId="{8DCB5327-D03A-414C-89FF-34563AC197A8}" srcOrd="0" destOrd="0" presId="urn:microsoft.com/office/officeart/2005/8/layout/vList5"/>
    <dgm:cxn modelId="{62B090DA-676E-427C-A232-0533498F1A9E}" type="presOf" srcId="{7564E08B-F440-4530-9A13-7161BDC1FDD1}" destId="{A4722FAE-5B64-4E5E-9E5A-59C2927E946C}" srcOrd="0" destOrd="1" presId="urn:microsoft.com/office/officeart/2005/8/layout/vList5"/>
    <dgm:cxn modelId="{3053E9DD-9FF7-4495-B0F5-6EF93C15CF33}" type="presOf" srcId="{63EA13C2-FD1C-499F-B84F-3EC13E6FBFB9}" destId="{DB2EA00B-66EA-45CB-BEAE-513C92242A5B}" srcOrd="0" destOrd="6" presId="urn:microsoft.com/office/officeart/2005/8/layout/vList5"/>
    <dgm:cxn modelId="{B68C3EDE-0B8D-4E88-AF62-C3BAF56BA291}" srcId="{359A38E7-C006-460B-A4C8-002984957B51}" destId="{2208C13B-5674-4FF6-A662-B70B4A2ABBE5}" srcOrd="3" destOrd="0" parTransId="{65ED3A25-CD14-4CD3-A70F-42E1FC7B70D0}" sibTransId="{E7A8C5DB-23C6-476E-A897-2B75DBDF5C31}"/>
    <dgm:cxn modelId="{9C09ACE4-58A9-4A47-B35D-CECAB7E2FEAF}" srcId="{2208C13B-5674-4FF6-A662-B70B4A2ABBE5}" destId="{77AC59B2-7223-40CE-A5FF-E09CF678C816}" srcOrd="2" destOrd="0" parTransId="{1CF0A528-16E0-41AD-AF25-CBCDB5C93818}" sibTransId="{DADC51C0-650A-48B3-B891-81FB11AB03C4}"/>
    <dgm:cxn modelId="{DFC053E9-C484-4B6D-AF97-05FF1742AE6B}" srcId="{26C32DFB-64DB-462B-BE1E-2528AC78A44B}" destId="{0E9932A6-9B00-40FE-9B5B-ACDDCA23B961}" srcOrd="2" destOrd="0" parTransId="{55283EA1-B790-4371-9E7F-2E4574D88C45}" sibTransId="{D6E0865F-6C64-4680-A851-684BA95212F0}"/>
    <dgm:cxn modelId="{B98709EB-DB7F-4EAF-BA88-2DE52CDF92E9}" type="presOf" srcId="{77AC59B2-7223-40CE-A5FF-E09CF678C816}" destId="{A4722FAE-5B64-4E5E-9E5A-59C2927E946C}" srcOrd="0" destOrd="2" presId="urn:microsoft.com/office/officeart/2005/8/layout/vList5"/>
    <dgm:cxn modelId="{CBCD47EF-A66F-479A-AD0D-9ADDE7906E94}" type="presOf" srcId="{83C79A9A-B3D5-4A06-A7D2-8DB93BF17725}" destId="{1A35E76C-3B4A-41B5-BA9E-FA6A4BBF0BB7}" srcOrd="0" destOrd="0" presId="urn:microsoft.com/office/officeart/2005/8/layout/vList5"/>
    <dgm:cxn modelId="{66033FF5-8FF8-4ADF-871B-1EB6D652984F}" srcId="{359A38E7-C006-460B-A4C8-002984957B51}" destId="{9F50FCBE-0AA6-42B6-969A-72CBD84E2C8A}" srcOrd="1" destOrd="0" parTransId="{E12D5804-6D64-4220-808D-30B46992A919}" sibTransId="{F7AEAC11-EB41-46B9-A589-0565EA0AAC45}"/>
    <dgm:cxn modelId="{CC399EF9-6BDB-47DA-AC61-D04AF022539B}" srcId="{2208C13B-5674-4FF6-A662-B70B4A2ABBE5}" destId="{1100D9F9-C02E-4295-8170-682476EA4564}" srcOrd="4" destOrd="0" parTransId="{46CD8AE6-D586-4713-B43E-54B595FF42F1}" sibTransId="{BEF8DB2E-7F76-434C-B6CC-50F99D32025F}"/>
    <dgm:cxn modelId="{636173FE-5032-4EFD-AB3C-454D3E026DF2}" type="presOf" srcId="{1100D9F9-C02E-4295-8170-682476EA4564}" destId="{A4722FAE-5B64-4E5E-9E5A-59C2927E946C}" srcOrd="0" destOrd="4" presId="urn:microsoft.com/office/officeart/2005/8/layout/vList5"/>
    <dgm:cxn modelId="{3ADB59C0-327F-4CCE-A45D-0954AC993DA0}" type="presParOf" srcId="{F9ADFD80-0FEF-4B4D-9498-AD9EC71C7233}" destId="{A37D91D0-89E2-4233-A897-5149664F13B1}" srcOrd="0" destOrd="0" presId="urn:microsoft.com/office/officeart/2005/8/layout/vList5"/>
    <dgm:cxn modelId="{9E3DB761-6894-434A-AD47-46CDCD04395C}" type="presParOf" srcId="{A37D91D0-89E2-4233-A897-5149664F13B1}" destId="{7BBBAF16-1397-49AA-A349-61C249C28A61}" srcOrd="0" destOrd="0" presId="urn:microsoft.com/office/officeart/2005/8/layout/vList5"/>
    <dgm:cxn modelId="{2FDCC6CD-C71F-4583-AF5B-3B8004CE648E}" type="presParOf" srcId="{A37D91D0-89E2-4233-A897-5149664F13B1}" destId="{8DCB5327-D03A-414C-89FF-34563AC197A8}" srcOrd="1" destOrd="0" presId="urn:microsoft.com/office/officeart/2005/8/layout/vList5"/>
    <dgm:cxn modelId="{02774A4C-B41F-4BC2-BB5F-A2F8ABAE6B8F}" type="presParOf" srcId="{F9ADFD80-0FEF-4B4D-9498-AD9EC71C7233}" destId="{389B3BB4-3397-42E9-A368-6A61F199756C}" srcOrd="1" destOrd="0" presId="urn:microsoft.com/office/officeart/2005/8/layout/vList5"/>
    <dgm:cxn modelId="{7F5BE0D9-CDD3-4CE6-81A6-706B5E4E23C4}" type="presParOf" srcId="{F9ADFD80-0FEF-4B4D-9498-AD9EC71C7233}" destId="{8C112F3C-F156-4C11-BC4F-2D5A1210B14D}" srcOrd="2" destOrd="0" presId="urn:microsoft.com/office/officeart/2005/8/layout/vList5"/>
    <dgm:cxn modelId="{C68230B1-06F4-49BA-BC45-3B35539B8697}" type="presParOf" srcId="{8C112F3C-F156-4C11-BC4F-2D5A1210B14D}" destId="{580FC0A5-FB6E-4C51-8685-58E72E68E7DB}" srcOrd="0" destOrd="0" presId="urn:microsoft.com/office/officeart/2005/8/layout/vList5"/>
    <dgm:cxn modelId="{CDFA0D32-8364-4E7A-9FEF-19AD61AD31AB}" type="presParOf" srcId="{8C112F3C-F156-4C11-BC4F-2D5A1210B14D}" destId="{DB2EA00B-66EA-45CB-BEAE-513C92242A5B}" srcOrd="1" destOrd="0" presId="urn:microsoft.com/office/officeart/2005/8/layout/vList5"/>
    <dgm:cxn modelId="{224D764C-B827-41C5-A583-5D7DEFA5F389}" type="presParOf" srcId="{F9ADFD80-0FEF-4B4D-9498-AD9EC71C7233}" destId="{8883FB21-7F76-43C0-B34E-85F69F643483}" srcOrd="3" destOrd="0" presId="urn:microsoft.com/office/officeart/2005/8/layout/vList5"/>
    <dgm:cxn modelId="{EF6FBA00-57CC-4D03-85E8-03FFEBC41E07}" type="presParOf" srcId="{F9ADFD80-0FEF-4B4D-9498-AD9EC71C7233}" destId="{E2B7BED9-F02E-4590-919B-C0AC635DE156}" srcOrd="4" destOrd="0" presId="urn:microsoft.com/office/officeart/2005/8/layout/vList5"/>
    <dgm:cxn modelId="{23637765-694D-4EAB-86F6-883A958540D7}" type="presParOf" srcId="{E2B7BED9-F02E-4590-919B-C0AC635DE156}" destId="{1A35E76C-3B4A-41B5-BA9E-FA6A4BBF0BB7}" srcOrd="0" destOrd="0" presId="urn:microsoft.com/office/officeart/2005/8/layout/vList5"/>
    <dgm:cxn modelId="{D62AB359-F833-4D37-AB92-DF019B6FAB29}" type="presParOf" srcId="{E2B7BED9-F02E-4590-919B-C0AC635DE156}" destId="{F75C8B7B-5B06-4A89-91E7-D4D0A69A0972}" srcOrd="1" destOrd="0" presId="urn:microsoft.com/office/officeart/2005/8/layout/vList5"/>
    <dgm:cxn modelId="{807F6D91-90B5-4828-9F78-DD3DF6639E79}" type="presParOf" srcId="{F9ADFD80-0FEF-4B4D-9498-AD9EC71C7233}" destId="{9BC798C6-8D1C-46E1-B1FA-D6BD94690072}" srcOrd="5" destOrd="0" presId="urn:microsoft.com/office/officeart/2005/8/layout/vList5"/>
    <dgm:cxn modelId="{67F906A8-0D5D-45A7-B9CA-320649FBFEF8}" type="presParOf" srcId="{F9ADFD80-0FEF-4B4D-9498-AD9EC71C7233}" destId="{DD2D8432-1D7C-4712-8ED7-54A1D61AA1B2}" srcOrd="6" destOrd="0" presId="urn:microsoft.com/office/officeart/2005/8/layout/vList5"/>
    <dgm:cxn modelId="{6420E180-E3CD-4044-ABC0-8524504AE517}" type="presParOf" srcId="{DD2D8432-1D7C-4712-8ED7-54A1D61AA1B2}" destId="{B88B7132-99FD-4686-85B4-7E2408BAA1D1}" srcOrd="0" destOrd="0" presId="urn:microsoft.com/office/officeart/2005/8/layout/vList5"/>
    <dgm:cxn modelId="{D347A187-A246-46A3-838A-017A68839304}" type="presParOf" srcId="{DD2D8432-1D7C-4712-8ED7-54A1D61AA1B2}" destId="{A4722FAE-5B64-4E5E-9E5A-59C2927E94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B5327-D03A-414C-89FF-34563AC197A8}">
      <dsp:nvSpPr>
        <dsp:cNvPr id="0" name=""/>
        <dsp:cNvSpPr/>
      </dsp:nvSpPr>
      <dsp:spPr>
        <a:xfrm rot="5400000">
          <a:off x="4957896" y="-2071065"/>
          <a:ext cx="978382" cy="51266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The Trafficker and accomplices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A knowing user of illegal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User of minor sex </a:t>
          </a:r>
        </a:p>
      </dsp:txBody>
      <dsp:txXfrm rot="-5400000">
        <a:off x="2883753" y="50839"/>
        <a:ext cx="5078909" cy="882860"/>
      </dsp:txXfrm>
    </dsp:sp>
    <dsp:sp modelId="{7BBBAF16-1397-49AA-A349-61C249C28A61}">
      <dsp:nvSpPr>
        <dsp:cNvPr id="0" name=""/>
        <dsp:cNvSpPr/>
      </dsp:nvSpPr>
      <dsp:spPr>
        <a:xfrm>
          <a:off x="0" y="173301"/>
          <a:ext cx="2883752" cy="6379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is investigated and prosecuted?</a:t>
          </a:r>
          <a:endParaRPr lang="en-US" sz="1800" kern="1200" dirty="0"/>
        </a:p>
      </dsp:txBody>
      <dsp:txXfrm>
        <a:off x="31142" y="204443"/>
        <a:ext cx="2821468" cy="575654"/>
      </dsp:txXfrm>
    </dsp:sp>
    <dsp:sp modelId="{DB2EA00B-66EA-45CB-BEAE-513C92242A5B}">
      <dsp:nvSpPr>
        <dsp:cNvPr id="0" name=""/>
        <dsp:cNvSpPr/>
      </dsp:nvSpPr>
      <dsp:spPr>
        <a:xfrm rot="5400000">
          <a:off x="4665863" y="-768752"/>
          <a:ext cx="1562448" cy="51266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The Trafficker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Enablers/Companies that </a:t>
          </a:r>
          <a:r>
            <a:rPr lang="en-US" sz="1400" u="sng" kern="1200" dirty="0"/>
            <a:t>knowingly</a:t>
          </a:r>
          <a:r>
            <a:rPr lang="en-US" sz="1400" kern="1200" dirty="0"/>
            <a:t> benefit financially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400" kern="1200" dirty="0"/>
            <a:t>Recruiters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400" kern="1200" dirty="0"/>
            <a:t>Employers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400" kern="1200" dirty="0"/>
            <a:t>Financial Institutions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400" kern="1200" dirty="0"/>
            <a:t>Bars, clubs, truck stops, motels/hotels</a:t>
          </a:r>
        </a:p>
        <a:p>
          <a:pPr marL="4572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US" sz="1400" kern="1200" dirty="0"/>
            <a:t>Any company with human trafficking in its supply chain</a:t>
          </a:r>
          <a:endParaRPr lang="en-US" sz="900" kern="1200" dirty="0"/>
        </a:p>
      </dsp:txBody>
      <dsp:txXfrm rot="-5400000">
        <a:off x="2883752" y="1089631"/>
        <a:ext cx="5050398" cy="1409904"/>
      </dsp:txXfrm>
    </dsp:sp>
    <dsp:sp modelId="{580FC0A5-FB6E-4C51-8685-58E72E68E7DB}">
      <dsp:nvSpPr>
        <dsp:cNvPr id="0" name=""/>
        <dsp:cNvSpPr/>
      </dsp:nvSpPr>
      <dsp:spPr>
        <a:xfrm>
          <a:off x="0" y="1475613"/>
          <a:ext cx="2883752" cy="6379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is sued in a civil case?</a:t>
          </a:r>
          <a:endParaRPr lang="en-US" sz="1800" kern="1200" dirty="0"/>
        </a:p>
      </dsp:txBody>
      <dsp:txXfrm>
        <a:off x="31142" y="1506755"/>
        <a:ext cx="2821468" cy="575654"/>
      </dsp:txXfrm>
    </dsp:sp>
    <dsp:sp modelId="{F75C8B7B-5B06-4A89-91E7-D4D0A69A0972}">
      <dsp:nvSpPr>
        <dsp:cNvPr id="0" name=""/>
        <dsp:cNvSpPr/>
      </dsp:nvSpPr>
      <dsp:spPr>
        <a:xfrm rot="5400000">
          <a:off x="5197236" y="360831"/>
          <a:ext cx="510350" cy="51316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/>
            <a:t>Government, education &amp; advocacy non-profits, professional associations, task forces, sectoral efforts</a:t>
          </a:r>
        </a:p>
      </dsp:txBody>
      <dsp:txXfrm rot="-5400000">
        <a:off x="2886571" y="2696410"/>
        <a:ext cx="5106768" cy="460524"/>
      </dsp:txXfrm>
    </dsp:sp>
    <dsp:sp modelId="{1A35E76C-3B4A-41B5-BA9E-FA6A4BBF0BB7}">
      <dsp:nvSpPr>
        <dsp:cNvPr id="0" name=""/>
        <dsp:cNvSpPr/>
      </dsp:nvSpPr>
      <dsp:spPr>
        <a:xfrm>
          <a:off x="0" y="2607703"/>
          <a:ext cx="2886571" cy="6379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takes a programmatic or strategic perspective?</a:t>
          </a:r>
          <a:endParaRPr lang="en-US" sz="1800" kern="1200" dirty="0"/>
        </a:p>
      </dsp:txBody>
      <dsp:txXfrm>
        <a:off x="31142" y="2638845"/>
        <a:ext cx="2824287" cy="575654"/>
      </dsp:txXfrm>
    </dsp:sp>
    <dsp:sp modelId="{A4722FAE-5B64-4E5E-9E5A-59C2927E946C}">
      <dsp:nvSpPr>
        <dsp:cNvPr id="0" name=""/>
        <dsp:cNvSpPr/>
      </dsp:nvSpPr>
      <dsp:spPr>
        <a:xfrm rot="5400000">
          <a:off x="4570060" y="1591230"/>
          <a:ext cx="1754054" cy="51266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The court, law enforcement, and the prosecutor (by statute)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Witness Protection Programs (as appropriate)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Crime Victim Advocates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Crime Victim Service Providers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Civil litigators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Professionals providing long-term care to Victims and Survivors</a:t>
          </a:r>
        </a:p>
      </dsp:txBody>
      <dsp:txXfrm rot="-5400000">
        <a:off x="2883752" y="3363164"/>
        <a:ext cx="5041044" cy="1582802"/>
      </dsp:txXfrm>
    </dsp:sp>
    <dsp:sp modelId="{B88B7132-99FD-4686-85B4-7E2408BAA1D1}">
      <dsp:nvSpPr>
        <dsp:cNvPr id="0" name=""/>
        <dsp:cNvSpPr/>
      </dsp:nvSpPr>
      <dsp:spPr>
        <a:xfrm>
          <a:off x="0" y="3835596"/>
          <a:ext cx="2883752" cy="63793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Who watches out for victims and survivors?</a:t>
          </a:r>
          <a:endParaRPr lang="en-US" sz="1800" kern="1200" dirty="0"/>
        </a:p>
      </dsp:txBody>
      <dsp:txXfrm>
        <a:off x="31142" y="3866738"/>
        <a:ext cx="2821468" cy="57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C49B-1080-4F2C-9199-5D09EF286CF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A26B1-9BDB-46BE-A349-AD2BB9CF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A26B1-9BDB-46BE-A349-AD2BB9CFF5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2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A26B1-9BDB-46BE-A349-AD2BB9CFF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6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A26B1-9BDB-46BE-A349-AD2BB9CFF5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189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2"/>
          </a:xfrm>
        </p:spPr>
        <p:txBody>
          <a:bodyPr/>
          <a:lstStyle>
            <a:lvl1pPr marL="0" indent="0" algn="ctr">
              <a:buNone/>
              <a:defRPr sz="7585"/>
            </a:lvl1pPr>
            <a:lvl2pPr marL="1444888" indent="0" algn="ctr">
              <a:buNone/>
              <a:defRPr sz="6321"/>
            </a:lvl2pPr>
            <a:lvl3pPr marL="2889776" indent="0" algn="ctr">
              <a:buNone/>
              <a:defRPr sz="5689"/>
            </a:lvl3pPr>
            <a:lvl4pPr marL="4334662" indent="0" algn="ctr">
              <a:buNone/>
              <a:defRPr sz="5056"/>
            </a:lvl4pPr>
            <a:lvl5pPr marL="5779550" indent="0" algn="ctr">
              <a:buNone/>
              <a:defRPr sz="5056"/>
            </a:lvl5pPr>
            <a:lvl6pPr marL="7224438" indent="0" algn="ctr">
              <a:buNone/>
              <a:defRPr sz="5056"/>
            </a:lvl6pPr>
            <a:lvl7pPr marL="8669326" indent="0" algn="ctr">
              <a:buNone/>
              <a:defRPr sz="5056"/>
            </a:lvl7pPr>
            <a:lvl8pPr marL="10114211" indent="0" algn="ctr">
              <a:buNone/>
              <a:defRPr sz="5056"/>
            </a:lvl8pPr>
            <a:lvl9pPr marL="11559099" indent="0" algn="ctr">
              <a:buNone/>
              <a:defRPr sz="50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35108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14783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0895" y="6062062"/>
            <a:ext cx="2057400" cy="365125"/>
          </a:xfrm>
        </p:spPr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121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54480"/>
            <a:ext cx="8469630" cy="44348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3684A"/>
              </a:buClr>
              <a:defRPr sz="2550"/>
            </a:lvl1pPr>
            <a:lvl2pPr marL="600075" indent="-257175">
              <a:lnSpc>
                <a:spcPct val="100000"/>
              </a:lnSpc>
              <a:buClr>
                <a:srgbClr val="03684A"/>
              </a:buClr>
              <a:buFont typeface="Arial" panose="020B0604020202020204" pitchFamily="34" charset="0"/>
              <a:buChar char="•"/>
              <a:defRPr sz="2400"/>
            </a:lvl2pPr>
            <a:lvl3pPr marL="942975" indent="-257175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◦"/>
              <a:defRPr sz="2250"/>
            </a:lvl3pPr>
            <a:lvl4pPr marL="1243013" indent="-214313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▫"/>
              <a:defRPr sz="2100"/>
            </a:lvl4pPr>
            <a:lvl5pPr marL="1585913" indent="-214313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̶"/>
              <a:defRPr sz="19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5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554480"/>
            <a:ext cx="4114800" cy="44348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3684A"/>
              </a:buClr>
              <a:defRPr sz="2550"/>
            </a:lvl1pPr>
            <a:lvl2pPr marL="600075" indent="-257175">
              <a:lnSpc>
                <a:spcPct val="100000"/>
              </a:lnSpc>
              <a:buClr>
                <a:srgbClr val="03684A"/>
              </a:buClr>
              <a:buFont typeface="Arial" panose="020B0604020202020204" pitchFamily="34" charset="0"/>
              <a:buChar char="•"/>
              <a:defRPr sz="2400"/>
            </a:lvl2pPr>
            <a:lvl3pPr marL="942975" indent="-257175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◦"/>
              <a:defRPr sz="2250"/>
            </a:lvl3pPr>
            <a:lvl4pPr marL="1243013" indent="-214313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▫"/>
              <a:defRPr sz="2100"/>
            </a:lvl4pPr>
            <a:lvl5pPr marL="1585913" indent="-214313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̶"/>
              <a:defRPr sz="19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554480"/>
            <a:ext cx="4114800" cy="443484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rgbClr val="03684A"/>
              </a:buClr>
              <a:buFont typeface="Wingdings" panose="05000000000000000000" pitchFamily="2" charset="2"/>
              <a:buChar char="§"/>
              <a:defRPr sz="2550"/>
            </a:lvl1pPr>
            <a:lvl2pPr marL="685800" indent="-342900">
              <a:lnSpc>
                <a:spcPct val="100000"/>
              </a:lnSpc>
              <a:buClr>
                <a:srgbClr val="03684A"/>
              </a:buClr>
              <a:buFont typeface="Arial" panose="020B0604020202020204" pitchFamily="34" charset="0"/>
              <a:buChar char="•"/>
              <a:defRPr sz="2400"/>
            </a:lvl2pPr>
            <a:lvl3pPr marL="1028700" indent="-342900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◦"/>
              <a:defRPr sz="2250"/>
            </a:lvl3pPr>
            <a:lvl4pPr marL="1371600" indent="-342900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▫"/>
              <a:defRPr sz="2100"/>
            </a:lvl4pPr>
            <a:lvl5pPr marL="1714500" indent="-342900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̶"/>
              <a:defRPr sz="19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47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5176"/>
            <a:ext cx="8469630" cy="704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449808"/>
            <a:ext cx="4114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49808"/>
            <a:ext cx="41148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42900" y="2491740"/>
            <a:ext cx="4114800" cy="337185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rgbClr val="03684A"/>
              </a:buClr>
              <a:defRPr sz="2550"/>
            </a:lvl1pPr>
            <a:lvl2pPr marL="600075" indent="-257175">
              <a:lnSpc>
                <a:spcPct val="100000"/>
              </a:lnSpc>
              <a:buClr>
                <a:srgbClr val="03684A"/>
              </a:buClr>
              <a:buFont typeface="Arial" panose="020B0604020202020204" pitchFamily="34" charset="0"/>
              <a:buChar char="•"/>
              <a:defRPr sz="2400"/>
            </a:lvl2pPr>
            <a:lvl3pPr marL="942975" indent="-257175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◦"/>
              <a:defRPr sz="2250"/>
            </a:lvl3pPr>
            <a:lvl4pPr marL="1243013" indent="-214313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▫"/>
              <a:defRPr sz="2100"/>
            </a:lvl4pPr>
            <a:lvl5pPr marL="1585913" indent="-214313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̶"/>
              <a:defRPr sz="19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91740"/>
            <a:ext cx="4114800" cy="3371850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rgbClr val="03684A"/>
              </a:buClr>
              <a:buFont typeface="Wingdings" panose="05000000000000000000" pitchFamily="2" charset="2"/>
              <a:buChar char="§"/>
              <a:defRPr sz="2550"/>
            </a:lvl1pPr>
            <a:lvl2pPr marL="685800" indent="-342900">
              <a:lnSpc>
                <a:spcPct val="100000"/>
              </a:lnSpc>
              <a:buClr>
                <a:srgbClr val="03684A"/>
              </a:buClr>
              <a:buFont typeface="Arial" panose="020B0604020202020204" pitchFamily="34" charset="0"/>
              <a:buChar char="•"/>
              <a:defRPr sz="2400"/>
            </a:lvl2pPr>
            <a:lvl3pPr marL="1028700" indent="-342900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◦"/>
              <a:defRPr sz="2250"/>
            </a:lvl3pPr>
            <a:lvl4pPr marL="1371600" indent="-342900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▫"/>
              <a:defRPr sz="2100"/>
            </a:lvl4pPr>
            <a:lvl5pPr marL="1714500" indent="-342900">
              <a:lnSpc>
                <a:spcPct val="100000"/>
              </a:lnSpc>
              <a:buClr>
                <a:srgbClr val="03684A"/>
              </a:buClr>
              <a:buFont typeface="Calibri" panose="020F0502020204030204" pitchFamily="34" charset="0"/>
              <a:buChar char="̶"/>
              <a:defRPr sz="19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74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39" y="1671145"/>
            <a:ext cx="7886700" cy="2523468"/>
          </a:xfrm>
        </p:spPr>
        <p:txBody>
          <a:bodyPr anchor="b">
            <a:normAutofit/>
          </a:bodyPr>
          <a:lstStyle>
            <a:lvl1pPr>
              <a:defRPr sz="40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39" y="422160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56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948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809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2998" y="1567240"/>
            <a:ext cx="4265829" cy="307744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72916" y="4811715"/>
            <a:ext cx="4266009" cy="10320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3684A"/>
                </a:solidFill>
              </a:defRPr>
            </a:lvl1pPr>
          </a:lstStyle>
          <a:p>
            <a:pPr lvl="0"/>
            <a:r>
              <a:rPr lang="en-US" dirty="0"/>
              <a:t>name@usf.edu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38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5176"/>
            <a:ext cx="8469630" cy="704088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62269"/>
            <a:ext cx="4925139" cy="4018421"/>
          </a:xfrm>
        </p:spPr>
        <p:txBody>
          <a:bodyPr>
            <a:normAutofit/>
          </a:bodyPr>
          <a:lstStyle>
            <a:lvl1pPr>
              <a:buClr>
                <a:srgbClr val="03684A"/>
              </a:buClr>
              <a:defRPr sz="2100"/>
            </a:lvl1pPr>
            <a:lvl2pPr marL="600075" indent="-257175">
              <a:buClr>
                <a:srgbClr val="03684A"/>
              </a:buClr>
              <a:buFont typeface="Arial" panose="020B0604020202020204" pitchFamily="34" charset="0"/>
              <a:buChar char="•"/>
              <a:defRPr sz="2100"/>
            </a:lvl2pPr>
            <a:lvl3pPr marL="942975" indent="-257175">
              <a:buClr>
                <a:srgbClr val="03684A"/>
              </a:buClr>
              <a:buFont typeface="Calibri" panose="020F0502020204030204" pitchFamily="34" charset="0"/>
              <a:buChar char="◦"/>
              <a:defRPr sz="2100"/>
            </a:lvl3pPr>
            <a:lvl4pPr marL="1243013" indent="-214313">
              <a:buClr>
                <a:srgbClr val="03684A"/>
              </a:buClr>
              <a:buFont typeface="Calibri" panose="020F0502020204030204" pitchFamily="34" charset="0"/>
              <a:buChar char="▫"/>
              <a:defRPr sz="2100"/>
            </a:lvl4pPr>
            <a:lvl5pPr marL="1585913" indent="-214313">
              <a:buClr>
                <a:srgbClr val="03684A"/>
              </a:buClr>
              <a:buFont typeface="Calibri" panose="020F0502020204030204" pitchFamily="34" charset="0"/>
              <a:buChar char="̶"/>
              <a:defRPr sz="2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764792"/>
            <a:ext cx="3231833" cy="4018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612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5176"/>
            <a:ext cx="8469630" cy="704088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764792"/>
            <a:ext cx="4924044" cy="390280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764792"/>
            <a:ext cx="3230118" cy="390280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F587-D48E-4F0D-A39C-5AB282297A33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9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1"/>
            <a:ext cx="7886700" cy="2852737"/>
          </a:xfrm>
        </p:spPr>
        <p:txBody>
          <a:bodyPr anchor="b"/>
          <a:lstStyle>
            <a:lvl1pPr>
              <a:defRPr sz="1896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6"/>
            <a:ext cx="7886700" cy="1500187"/>
          </a:xfrm>
        </p:spPr>
        <p:txBody>
          <a:bodyPr/>
          <a:lstStyle>
            <a:lvl1pPr marL="0" indent="0">
              <a:buNone/>
              <a:defRPr sz="7585">
                <a:solidFill>
                  <a:schemeClr val="tx1"/>
                </a:solidFill>
              </a:defRPr>
            </a:lvl1pPr>
            <a:lvl2pPr marL="1444888" indent="0">
              <a:buNone/>
              <a:defRPr sz="6321">
                <a:solidFill>
                  <a:schemeClr val="tx1">
                    <a:tint val="75000"/>
                  </a:schemeClr>
                </a:solidFill>
              </a:defRPr>
            </a:lvl2pPr>
            <a:lvl3pPr marL="2889776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3pPr>
            <a:lvl4pPr marL="4334662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4pPr>
            <a:lvl5pPr marL="5779550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5pPr>
            <a:lvl6pPr marL="7224438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6pPr>
            <a:lvl7pPr marL="8669326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7pPr>
            <a:lvl8pPr marL="10114211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8pPr>
            <a:lvl9pPr marL="11559099" indent="0">
              <a:buNone/>
              <a:defRPr sz="50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0" cy="823912"/>
          </a:xfrm>
        </p:spPr>
        <p:txBody>
          <a:bodyPr anchor="b"/>
          <a:lstStyle>
            <a:lvl1pPr marL="0" indent="0">
              <a:buNone/>
              <a:defRPr sz="7585" b="1"/>
            </a:lvl1pPr>
            <a:lvl2pPr marL="1444888" indent="0">
              <a:buNone/>
              <a:defRPr sz="6321" b="1"/>
            </a:lvl2pPr>
            <a:lvl3pPr marL="2889776" indent="0">
              <a:buNone/>
              <a:defRPr sz="5689" b="1"/>
            </a:lvl3pPr>
            <a:lvl4pPr marL="4334662" indent="0">
              <a:buNone/>
              <a:defRPr sz="5056" b="1"/>
            </a:lvl4pPr>
            <a:lvl5pPr marL="5779550" indent="0">
              <a:buNone/>
              <a:defRPr sz="5056" b="1"/>
            </a:lvl5pPr>
            <a:lvl6pPr marL="7224438" indent="0">
              <a:buNone/>
              <a:defRPr sz="5056" b="1"/>
            </a:lvl6pPr>
            <a:lvl7pPr marL="8669326" indent="0">
              <a:buNone/>
              <a:defRPr sz="5056" b="1"/>
            </a:lvl7pPr>
            <a:lvl8pPr marL="10114211" indent="0">
              <a:buNone/>
              <a:defRPr sz="5056" b="1"/>
            </a:lvl8pPr>
            <a:lvl9pPr marL="11559099" indent="0">
              <a:buNone/>
              <a:defRPr sz="50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5"/>
            <a:ext cx="3887391" cy="823912"/>
          </a:xfrm>
        </p:spPr>
        <p:txBody>
          <a:bodyPr anchor="b"/>
          <a:lstStyle>
            <a:lvl1pPr marL="0" indent="0">
              <a:buNone/>
              <a:defRPr sz="7585" b="1"/>
            </a:lvl1pPr>
            <a:lvl2pPr marL="1444888" indent="0">
              <a:buNone/>
              <a:defRPr sz="6321" b="1"/>
            </a:lvl2pPr>
            <a:lvl3pPr marL="2889776" indent="0">
              <a:buNone/>
              <a:defRPr sz="5689" b="1"/>
            </a:lvl3pPr>
            <a:lvl4pPr marL="4334662" indent="0">
              <a:buNone/>
              <a:defRPr sz="5056" b="1"/>
            </a:lvl4pPr>
            <a:lvl5pPr marL="5779550" indent="0">
              <a:buNone/>
              <a:defRPr sz="5056" b="1"/>
            </a:lvl5pPr>
            <a:lvl6pPr marL="7224438" indent="0">
              <a:buNone/>
              <a:defRPr sz="5056" b="1"/>
            </a:lvl6pPr>
            <a:lvl7pPr marL="8669326" indent="0">
              <a:buNone/>
              <a:defRPr sz="5056" b="1"/>
            </a:lvl7pPr>
            <a:lvl8pPr marL="10114211" indent="0">
              <a:buNone/>
              <a:defRPr sz="5056" b="1"/>
            </a:lvl8pPr>
            <a:lvl9pPr marL="11559099" indent="0">
              <a:buNone/>
              <a:defRPr sz="50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101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9"/>
            <a:ext cx="4629151" cy="4873625"/>
          </a:xfrm>
        </p:spPr>
        <p:txBody>
          <a:bodyPr/>
          <a:lstStyle>
            <a:lvl1pPr>
              <a:defRPr sz="10114"/>
            </a:lvl1pPr>
            <a:lvl2pPr>
              <a:defRPr sz="8849"/>
            </a:lvl2pPr>
            <a:lvl3pPr>
              <a:defRPr sz="7585"/>
            </a:lvl3pPr>
            <a:lvl4pPr>
              <a:defRPr sz="6321"/>
            </a:lvl4pPr>
            <a:lvl5pPr>
              <a:defRPr sz="6321"/>
            </a:lvl5pPr>
            <a:lvl6pPr>
              <a:defRPr sz="6321"/>
            </a:lvl6pPr>
            <a:lvl7pPr>
              <a:defRPr sz="6321"/>
            </a:lvl7pPr>
            <a:lvl8pPr>
              <a:defRPr sz="6321"/>
            </a:lvl8pPr>
            <a:lvl9pPr>
              <a:defRPr sz="632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2"/>
            <a:ext cx="2949179" cy="3811588"/>
          </a:xfrm>
        </p:spPr>
        <p:txBody>
          <a:bodyPr/>
          <a:lstStyle>
            <a:lvl1pPr marL="0" indent="0">
              <a:buNone/>
              <a:defRPr sz="5056"/>
            </a:lvl1pPr>
            <a:lvl2pPr marL="1444888" indent="0">
              <a:buNone/>
              <a:defRPr sz="4425"/>
            </a:lvl2pPr>
            <a:lvl3pPr marL="2889776" indent="0">
              <a:buNone/>
              <a:defRPr sz="3792"/>
            </a:lvl3pPr>
            <a:lvl4pPr marL="4334662" indent="0">
              <a:buNone/>
              <a:defRPr sz="3160"/>
            </a:lvl4pPr>
            <a:lvl5pPr marL="5779550" indent="0">
              <a:buNone/>
              <a:defRPr sz="3160"/>
            </a:lvl5pPr>
            <a:lvl6pPr marL="7224438" indent="0">
              <a:buNone/>
              <a:defRPr sz="3160"/>
            </a:lvl6pPr>
            <a:lvl7pPr marL="8669326" indent="0">
              <a:buNone/>
              <a:defRPr sz="3160"/>
            </a:lvl7pPr>
            <a:lvl8pPr marL="10114211" indent="0">
              <a:buNone/>
              <a:defRPr sz="3160"/>
            </a:lvl8pPr>
            <a:lvl9pPr marL="1155909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101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987429"/>
            <a:ext cx="4629151" cy="4873625"/>
          </a:xfrm>
        </p:spPr>
        <p:txBody>
          <a:bodyPr anchor="t"/>
          <a:lstStyle>
            <a:lvl1pPr marL="0" indent="0">
              <a:buNone/>
              <a:defRPr sz="10114"/>
            </a:lvl1pPr>
            <a:lvl2pPr marL="1444888" indent="0">
              <a:buNone/>
              <a:defRPr sz="8849"/>
            </a:lvl2pPr>
            <a:lvl3pPr marL="2889776" indent="0">
              <a:buNone/>
              <a:defRPr sz="7585"/>
            </a:lvl3pPr>
            <a:lvl4pPr marL="4334662" indent="0">
              <a:buNone/>
              <a:defRPr sz="6321"/>
            </a:lvl4pPr>
            <a:lvl5pPr marL="5779550" indent="0">
              <a:buNone/>
              <a:defRPr sz="6321"/>
            </a:lvl5pPr>
            <a:lvl6pPr marL="7224438" indent="0">
              <a:buNone/>
              <a:defRPr sz="6321"/>
            </a:lvl6pPr>
            <a:lvl7pPr marL="8669326" indent="0">
              <a:buNone/>
              <a:defRPr sz="6321"/>
            </a:lvl7pPr>
            <a:lvl8pPr marL="10114211" indent="0">
              <a:buNone/>
              <a:defRPr sz="6321"/>
            </a:lvl8pPr>
            <a:lvl9pPr marL="11559099" indent="0">
              <a:buNone/>
              <a:defRPr sz="632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2"/>
            <a:ext cx="2949179" cy="3811588"/>
          </a:xfrm>
        </p:spPr>
        <p:txBody>
          <a:bodyPr/>
          <a:lstStyle>
            <a:lvl1pPr marL="0" indent="0">
              <a:buNone/>
              <a:defRPr sz="5056"/>
            </a:lvl1pPr>
            <a:lvl2pPr marL="1444888" indent="0">
              <a:buNone/>
              <a:defRPr sz="4425"/>
            </a:lvl2pPr>
            <a:lvl3pPr marL="2889776" indent="0">
              <a:buNone/>
              <a:defRPr sz="3792"/>
            </a:lvl3pPr>
            <a:lvl4pPr marL="4334662" indent="0">
              <a:buNone/>
              <a:defRPr sz="3160"/>
            </a:lvl4pPr>
            <a:lvl5pPr marL="5779550" indent="0">
              <a:buNone/>
              <a:defRPr sz="3160"/>
            </a:lvl5pPr>
            <a:lvl6pPr marL="7224438" indent="0">
              <a:buNone/>
              <a:defRPr sz="3160"/>
            </a:lvl6pPr>
            <a:lvl7pPr marL="8669326" indent="0">
              <a:buNone/>
              <a:defRPr sz="3160"/>
            </a:lvl7pPr>
            <a:lvl8pPr marL="10114211" indent="0">
              <a:buNone/>
              <a:defRPr sz="3160"/>
            </a:lvl8pPr>
            <a:lvl9pPr marL="11559099" indent="0">
              <a:buNone/>
              <a:defRPr sz="31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1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0EBD-BD5F-4C32-A583-B41C96E76331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8862-0DCB-48E0-A338-3F5C61314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7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9776" rtl="0" eaLnBrk="1" latinLnBrk="0" hangingPunct="1">
        <a:lnSpc>
          <a:spcPct val="90000"/>
        </a:lnSpc>
        <a:spcBef>
          <a:spcPct val="0"/>
        </a:spcBef>
        <a:buNone/>
        <a:defRPr sz="139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2443" indent="-722443" algn="l" defTabSz="2889776" rtl="0" eaLnBrk="1" latinLnBrk="0" hangingPunct="1">
        <a:lnSpc>
          <a:spcPct val="90000"/>
        </a:lnSpc>
        <a:spcBef>
          <a:spcPts val="3160"/>
        </a:spcBef>
        <a:buFont typeface="Arial" panose="020B0604020202020204" pitchFamily="34" charset="0"/>
        <a:buChar char="•"/>
        <a:defRPr sz="8849" kern="1200">
          <a:solidFill>
            <a:schemeClr val="tx1"/>
          </a:solidFill>
          <a:latin typeface="+mn-lt"/>
          <a:ea typeface="+mn-ea"/>
          <a:cs typeface="+mn-cs"/>
        </a:defRPr>
      </a:lvl1pPr>
      <a:lvl2pPr marL="2167330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7585" kern="1200">
          <a:solidFill>
            <a:schemeClr val="tx1"/>
          </a:solidFill>
          <a:latin typeface="+mn-lt"/>
          <a:ea typeface="+mn-ea"/>
          <a:cs typeface="+mn-cs"/>
        </a:defRPr>
      </a:lvl2pPr>
      <a:lvl3pPr marL="3612220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6321" kern="1200">
          <a:solidFill>
            <a:schemeClr val="tx1"/>
          </a:solidFill>
          <a:latin typeface="+mn-lt"/>
          <a:ea typeface="+mn-ea"/>
          <a:cs typeface="+mn-cs"/>
        </a:defRPr>
      </a:lvl3pPr>
      <a:lvl4pPr marL="5057108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6501992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946881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9391769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836657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2281542" indent="-722443" algn="l" defTabSz="2889776" rtl="0" eaLnBrk="1" latinLnBrk="0" hangingPunct="1">
        <a:lnSpc>
          <a:spcPct val="90000"/>
        </a:lnSpc>
        <a:spcBef>
          <a:spcPts val="1581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4888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89776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4662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79550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4438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69326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4211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59099" algn="l" defTabSz="2889776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68748"/>
            <a:ext cx="8469630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55423"/>
            <a:ext cx="8469630" cy="443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4186" y="6293424"/>
            <a:ext cx="3223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513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3684A"/>
                </a:solidFill>
              </a:defRPr>
            </a:lvl1pPr>
          </a:lstStyle>
          <a:p>
            <a:fld id="{561BF587-D48E-4F0D-A39C-5AB282297A33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1601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3684A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marR="0" indent="-34290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marR="0" indent="-257175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marR="0" indent="-257175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marR="0" indent="-214313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85913" marR="0" indent="-214313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EBD05E7-0B8D-30E4-EC89-0595AB87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8" y="1467984"/>
            <a:ext cx="4909367" cy="1171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BFC12-31C8-BD78-8286-E435038696D7}"/>
              </a:ext>
            </a:extLst>
          </p:cNvPr>
          <p:cNvSpPr txBox="1"/>
          <p:nvPr/>
        </p:nvSpPr>
        <p:spPr>
          <a:xfrm>
            <a:off x="909618" y="2838092"/>
            <a:ext cx="69576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Outreach Survey for Transportation (2021)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Awareness &amp; Training Slide Decks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Presentation: Anti-Human Trafficking Strategies for Transportation Agencies</a:t>
            </a: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</a:rPr>
              <a:t>Content from the original presentation may have been removed, including but not limited to contact information and titles.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</a:rPr>
              <a:t>Delete this slide</a:t>
            </a:r>
          </a:p>
        </p:txBody>
      </p:sp>
    </p:spTree>
    <p:extLst>
      <p:ext uri="{BB962C8B-B14F-4D97-AF65-F5344CB8AC3E}">
        <p14:creationId xmlns:p14="http://schemas.microsoft.com/office/powerpoint/2010/main" val="42912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76E2B-3881-9D7F-922B-D8E0D8E6CEC1}"/>
              </a:ext>
            </a:extLst>
          </p:cNvPr>
          <p:cNvSpPr txBox="1"/>
          <p:nvPr/>
        </p:nvSpPr>
        <p:spPr>
          <a:xfrm>
            <a:off x="0" y="1890568"/>
            <a:ext cx="184730" cy="710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8B793-8EDE-C2A9-1A57-0BC1A4360568}"/>
              </a:ext>
            </a:extLst>
          </p:cNvPr>
          <p:cNvSpPr txBox="1"/>
          <p:nvPr/>
        </p:nvSpPr>
        <p:spPr>
          <a:xfrm>
            <a:off x="391390" y="4882423"/>
            <a:ext cx="394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DF415-7C15-D86E-3117-7C87C35E35E6}"/>
              </a:ext>
            </a:extLst>
          </p:cNvPr>
          <p:cNvGrpSpPr/>
          <p:nvPr/>
        </p:nvGrpSpPr>
        <p:grpSpPr>
          <a:xfrm>
            <a:off x="150225" y="1063798"/>
            <a:ext cx="4169168" cy="4401205"/>
            <a:chOff x="1129850" y="1483125"/>
            <a:chExt cx="4181312" cy="44012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576E3D-1119-E89B-F6C8-C39EB5E814CF}"/>
                </a:ext>
              </a:extLst>
            </p:cNvPr>
            <p:cNvSpPr txBox="1"/>
            <p:nvPr/>
          </p:nvSpPr>
          <p:spPr>
            <a:xfrm>
              <a:off x="1218848" y="2085982"/>
              <a:ext cx="4092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0"/>
                </a:spcBef>
              </a:pPr>
              <a:endPara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4C7B12-11CF-5994-1033-6D64123B8215}"/>
                </a:ext>
              </a:extLst>
            </p:cNvPr>
            <p:cNvSpPr txBox="1"/>
            <p:nvPr/>
          </p:nvSpPr>
          <p:spPr>
            <a:xfrm>
              <a:off x="1129850" y="1483125"/>
              <a:ext cx="4092314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&gt;120 collaborators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IRB approval of survey</a:t>
              </a:r>
              <a:r>
                <a:rPr lang="en-US" sz="2000" dirty="0">
                  <a:solidFill>
                    <a:schemeClr val="bg1"/>
                  </a:solidFill>
                </a:rPr>
                <a:t>: May 2021</a:t>
              </a:r>
            </a:p>
            <a:p>
              <a:pPr marL="68580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bg1"/>
                  </a:solidFill>
                </a:rPr>
                <a:t>&gt;</a:t>
              </a:r>
              <a:r>
                <a:rPr lang="en-US" sz="2000" dirty="0">
                  <a:solidFill>
                    <a:srgbClr val="CBD947"/>
                  </a:solidFill>
                </a:rPr>
                <a:t>600 questions </a:t>
              </a:r>
            </a:p>
            <a:p>
              <a:pPr marL="68580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bg1"/>
                  </a:solidFill>
                </a:rPr>
                <a:t>&gt;150 job positions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50 organizations distributed the survey to staff / members</a:t>
              </a:r>
            </a:p>
            <a:p>
              <a:pPr marL="68580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Open: July – November 2021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CBD9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Respondents: 3,896</a:t>
              </a:r>
            </a:p>
            <a:p>
              <a:pPr marL="68580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212 survivors among the 3,896</a:t>
              </a:r>
            </a:p>
            <a:p>
              <a:pPr marL="685800" lvl="1" indent="-342900">
                <a:buFont typeface="Courier New" panose="02070309020205020404" pitchFamily="49" charset="0"/>
                <a:buChar char="o"/>
              </a:pPr>
              <a:r>
                <a:rPr lang="en-US" sz="2000" dirty="0">
                  <a:solidFill>
                    <a:schemeClr val="bg1"/>
                  </a:solidFill>
                </a:rPr>
                <a:t>Highest participation from</a:t>
              </a:r>
            </a:p>
            <a:p>
              <a:pPr marL="102870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Aviation (52%)</a:t>
              </a:r>
            </a:p>
            <a:p>
              <a:pPr marL="102870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State DOT staff (20%) </a:t>
              </a:r>
            </a:p>
            <a:p>
              <a:pPr marL="1028700" lvl="2" indent="-342900"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Law Enforcement (9%)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2759AB-8563-C9C1-38F1-46C32F6F6158}"/>
              </a:ext>
            </a:extLst>
          </p:cNvPr>
          <p:cNvSpPr txBox="1"/>
          <p:nvPr/>
        </p:nvSpPr>
        <p:spPr>
          <a:xfrm>
            <a:off x="4120211" y="1063798"/>
            <a:ext cx="3830665" cy="368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BD947"/>
                </a:solidFill>
              </a:rPr>
              <a:t>Data Visualization Toolkit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400+ ready-to-use visuals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BD947"/>
                </a:solidFill>
              </a:rPr>
              <a:t>Report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20+ chapters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Contextualizing the NOST’s “data for social good”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BD947"/>
                </a:solidFill>
              </a:rPr>
              <a:t>Other resources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Dataset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Data Dictionary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Links to additional resources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58509-A9AE-F6A8-EB83-6FF80D6CD596}"/>
              </a:ext>
            </a:extLst>
          </p:cNvPr>
          <p:cNvSpPr txBox="1"/>
          <p:nvPr/>
        </p:nvSpPr>
        <p:spPr>
          <a:xfrm>
            <a:off x="238965" y="358581"/>
            <a:ext cx="3830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BD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 Study Summary</a:t>
            </a:r>
          </a:p>
        </p:txBody>
      </p:sp>
    </p:spTree>
    <p:extLst>
      <p:ext uri="{BB962C8B-B14F-4D97-AF65-F5344CB8AC3E}">
        <p14:creationId xmlns:p14="http://schemas.microsoft.com/office/powerpoint/2010/main" val="276068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246616" y="326631"/>
            <a:ext cx="790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BD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 Report Chapters</a:t>
            </a:r>
            <a:endParaRPr lang="en-US" sz="2800" dirty="0">
              <a:solidFill>
                <a:srgbClr val="CBD9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D5501-D770-8E22-68FA-B825763ED864}"/>
              </a:ext>
            </a:extLst>
          </p:cNvPr>
          <p:cNvSpPr txBox="1"/>
          <p:nvPr/>
        </p:nvSpPr>
        <p:spPr>
          <a:xfrm>
            <a:off x="332881" y="944999"/>
            <a:ext cx="35821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Opinion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Sector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 Providers &amp; State DOTs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Aviation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Roadway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Maritime (low data)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Rail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Pipelines (low data)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DOTs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Law &amp; Governance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Laws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Criminal Justice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(Internal)</a:t>
            </a:r>
          </a:p>
          <a:p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AC203-EF9C-929B-3F2B-D4077AAEACD5}"/>
              </a:ext>
            </a:extLst>
          </p:cNvPr>
          <p:cNvSpPr txBox="1"/>
          <p:nvPr/>
        </p:nvSpPr>
        <p:spPr>
          <a:xfrm>
            <a:off x="3777043" y="944999"/>
            <a:ext cx="39588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Workforce Roles &amp; Perspectives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Disproportionately Affected by Human Trafficking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D4E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Survivors </a:t>
            </a:r>
          </a:p>
          <a:p>
            <a:pPr marL="102870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 &amp; Sex Trafficking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Populations</a:t>
            </a:r>
          </a:p>
          <a:p>
            <a:pPr marL="102870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Forced Labor</a:t>
            </a:r>
          </a:p>
          <a:p>
            <a:pPr marL="102870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Indigenous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Vulnerable / Underserved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Victim/Survivor Service Providers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A3AC9-9A72-C1FA-80A9-3D393CD97B6F}"/>
              </a:ext>
            </a:extLst>
          </p:cNvPr>
          <p:cNvSpPr txBox="1"/>
          <p:nvPr/>
        </p:nvSpPr>
        <p:spPr>
          <a:xfrm>
            <a:off x="3915067" y="5440382"/>
            <a:ext cx="339599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D4E066"/>
                </a:solidFill>
              </a:rPr>
              <a:t>TIPS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Map chapters to relevant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Survivor chapter integrates themes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</a:rPr>
              <a:t>Relevant to all</a:t>
            </a:r>
          </a:p>
        </p:txBody>
      </p:sp>
    </p:spTree>
    <p:extLst>
      <p:ext uri="{BB962C8B-B14F-4D97-AF65-F5344CB8AC3E}">
        <p14:creationId xmlns:p14="http://schemas.microsoft.com/office/powerpoint/2010/main" val="294708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0" y="5133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D4E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NOST data on the impact of transportation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4E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4F84F2F-2D21-EF35-94D8-F0362FB88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62" y="1469211"/>
            <a:ext cx="6776475" cy="48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CBF0E-B736-9575-0E84-45392328A6A3}"/>
              </a:ext>
            </a:extLst>
          </p:cNvPr>
          <p:cNvSpPr txBox="1"/>
          <p:nvPr/>
        </p:nvSpPr>
        <p:spPr>
          <a:xfrm>
            <a:off x="84842" y="86265"/>
            <a:ext cx="905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BD947"/>
                </a:solidFill>
              </a:rPr>
              <a:t>Places:   What transport facilities were involved?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3F46CE-D64B-9317-ECE8-7ECF0D94ECF1}"/>
              </a:ext>
            </a:extLst>
          </p:cNvPr>
          <p:cNvGrpSpPr/>
          <p:nvPr/>
        </p:nvGrpSpPr>
        <p:grpSpPr>
          <a:xfrm>
            <a:off x="1750752" y="574679"/>
            <a:ext cx="5642496" cy="6122709"/>
            <a:chOff x="1893425" y="-23852"/>
            <a:chExt cx="5642496" cy="6122709"/>
          </a:xfrm>
        </p:grpSpPr>
        <p:pic>
          <p:nvPicPr>
            <p:cNvPr id="3" name="Picture 2" descr="A screenshot of a graph&#10;&#10;Description automatically generated">
              <a:extLst>
                <a:ext uri="{FF2B5EF4-FFF2-40B4-BE49-F238E27FC236}">
                  <a16:creationId xmlns:a16="http://schemas.microsoft.com/office/drawing/2014/main" id="{B353B605-40D9-3B8B-25BA-C852D2A5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425" y="-23852"/>
              <a:ext cx="5642496" cy="612270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B17D398-4E50-A2A2-787F-1D0C4C432F9C}"/>
                </a:ext>
              </a:extLst>
            </p:cNvPr>
            <p:cNvGrpSpPr/>
            <p:nvPr/>
          </p:nvGrpSpPr>
          <p:grpSpPr>
            <a:xfrm>
              <a:off x="6752565" y="818191"/>
              <a:ext cx="335695" cy="3994324"/>
              <a:chOff x="6752565" y="818191"/>
              <a:chExt cx="335695" cy="3994324"/>
            </a:xfrm>
          </p:grpSpPr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6F4FBB2F-B86F-8917-16E7-053DE2E147DC}"/>
                  </a:ext>
                </a:extLst>
              </p:cNvPr>
              <p:cNvSpPr/>
              <p:nvPr/>
            </p:nvSpPr>
            <p:spPr>
              <a:xfrm rot="10800000">
                <a:off x="6752565" y="2491780"/>
                <a:ext cx="290251" cy="141402"/>
              </a:xfrm>
              <a:prstGeom prst="rightArrow">
                <a:avLst/>
              </a:prstGeom>
              <a:solidFill>
                <a:srgbClr val="D4E0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0A293BD-90B1-A82D-9773-30EBDC7970E1}"/>
                  </a:ext>
                </a:extLst>
              </p:cNvPr>
              <p:cNvGrpSpPr/>
              <p:nvPr/>
            </p:nvGrpSpPr>
            <p:grpSpPr>
              <a:xfrm>
                <a:off x="6768435" y="818191"/>
                <a:ext cx="319825" cy="3994324"/>
                <a:chOff x="6768435" y="818191"/>
                <a:chExt cx="319825" cy="3994324"/>
              </a:xfrm>
            </p:grpSpPr>
            <p:sp>
              <p:nvSpPr>
                <p:cNvPr id="10" name="Arrow: Right 9">
                  <a:extLst>
                    <a:ext uri="{FF2B5EF4-FFF2-40B4-BE49-F238E27FC236}">
                      <a16:creationId xmlns:a16="http://schemas.microsoft.com/office/drawing/2014/main" id="{E2A8A1A1-466C-A18F-4F7C-1EDCF13260D8}"/>
                    </a:ext>
                  </a:extLst>
                </p:cNvPr>
                <p:cNvSpPr/>
                <p:nvPr/>
              </p:nvSpPr>
              <p:spPr>
                <a:xfrm rot="10800000">
                  <a:off x="6768437" y="818191"/>
                  <a:ext cx="290251" cy="141402"/>
                </a:xfrm>
                <a:prstGeom prst="rightArrow">
                  <a:avLst/>
                </a:prstGeom>
                <a:solidFill>
                  <a:srgbClr val="D4E0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Arrow: Right 16">
                  <a:extLst>
                    <a:ext uri="{FF2B5EF4-FFF2-40B4-BE49-F238E27FC236}">
                      <a16:creationId xmlns:a16="http://schemas.microsoft.com/office/drawing/2014/main" id="{F50D51D3-BC19-F73B-581A-CF66546E6566}"/>
                    </a:ext>
                  </a:extLst>
                </p:cNvPr>
                <p:cNvSpPr/>
                <p:nvPr/>
              </p:nvSpPr>
              <p:spPr>
                <a:xfrm rot="10800000">
                  <a:off x="6768436" y="1838808"/>
                  <a:ext cx="290251" cy="141402"/>
                </a:xfrm>
                <a:prstGeom prst="rightArrow">
                  <a:avLst/>
                </a:prstGeom>
                <a:solidFill>
                  <a:srgbClr val="D4E0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Arrow: Right 18">
                  <a:extLst>
                    <a:ext uri="{FF2B5EF4-FFF2-40B4-BE49-F238E27FC236}">
                      <a16:creationId xmlns:a16="http://schemas.microsoft.com/office/drawing/2014/main" id="{2447023A-A0B4-B54B-49E3-8202C034EFFD}"/>
                    </a:ext>
                  </a:extLst>
                </p:cNvPr>
                <p:cNvSpPr/>
                <p:nvPr/>
              </p:nvSpPr>
              <p:spPr>
                <a:xfrm rot="10800000">
                  <a:off x="6768435" y="2866446"/>
                  <a:ext cx="290251" cy="141402"/>
                </a:xfrm>
                <a:prstGeom prst="rightArrow">
                  <a:avLst/>
                </a:prstGeom>
                <a:solidFill>
                  <a:srgbClr val="D4E0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Arrow: Right 20">
                  <a:extLst>
                    <a:ext uri="{FF2B5EF4-FFF2-40B4-BE49-F238E27FC236}">
                      <a16:creationId xmlns:a16="http://schemas.microsoft.com/office/drawing/2014/main" id="{B282BC15-AD52-81A7-C503-B080B0419F3F}"/>
                    </a:ext>
                  </a:extLst>
                </p:cNvPr>
                <p:cNvSpPr/>
                <p:nvPr/>
              </p:nvSpPr>
              <p:spPr>
                <a:xfrm rot="10800000">
                  <a:off x="6790709" y="3263587"/>
                  <a:ext cx="290251" cy="141402"/>
                </a:xfrm>
                <a:prstGeom prst="rightArrow">
                  <a:avLst/>
                </a:prstGeom>
                <a:solidFill>
                  <a:srgbClr val="D4E0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row: Right 22">
                  <a:extLst>
                    <a:ext uri="{FF2B5EF4-FFF2-40B4-BE49-F238E27FC236}">
                      <a16:creationId xmlns:a16="http://schemas.microsoft.com/office/drawing/2014/main" id="{DA07643E-6671-9B50-1817-ECB90B892B2F}"/>
                    </a:ext>
                  </a:extLst>
                </p:cNvPr>
                <p:cNvSpPr/>
                <p:nvPr/>
              </p:nvSpPr>
              <p:spPr>
                <a:xfrm rot="10800000">
                  <a:off x="6798009" y="4261630"/>
                  <a:ext cx="290251" cy="141402"/>
                </a:xfrm>
                <a:prstGeom prst="rightArrow">
                  <a:avLst/>
                </a:prstGeom>
                <a:solidFill>
                  <a:srgbClr val="D4E0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Arrow: Right 23">
                  <a:extLst>
                    <a:ext uri="{FF2B5EF4-FFF2-40B4-BE49-F238E27FC236}">
                      <a16:creationId xmlns:a16="http://schemas.microsoft.com/office/drawing/2014/main" id="{9879E732-9412-B5EF-32D5-C44359B5B874}"/>
                    </a:ext>
                  </a:extLst>
                </p:cNvPr>
                <p:cNvSpPr/>
                <p:nvPr/>
              </p:nvSpPr>
              <p:spPr>
                <a:xfrm rot="10800000">
                  <a:off x="6798009" y="4671113"/>
                  <a:ext cx="290251" cy="141402"/>
                </a:xfrm>
                <a:prstGeom prst="rightArrow">
                  <a:avLst/>
                </a:prstGeom>
                <a:solidFill>
                  <a:srgbClr val="D4E06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24906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graph of a number of locations&#10;&#10;Description automatically generated with medium confidence">
            <a:extLst>
              <a:ext uri="{FF2B5EF4-FFF2-40B4-BE49-F238E27FC236}">
                <a16:creationId xmlns:a16="http://schemas.microsoft.com/office/drawing/2014/main" id="{2726C528-20FB-DCD3-524E-FEBD06C48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15" y="569343"/>
            <a:ext cx="5460969" cy="6125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E13D67-5879-C611-F4D9-5091DD287729}"/>
              </a:ext>
            </a:extLst>
          </p:cNvPr>
          <p:cNvSpPr txBox="1"/>
          <p:nvPr/>
        </p:nvSpPr>
        <p:spPr>
          <a:xfrm>
            <a:off x="84842" y="86265"/>
            <a:ext cx="905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BD947"/>
                </a:solidFill>
              </a:rPr>
              <a:t>Chances: Were private spaces used at transport facilities?</a:t>
            </a:r>
          </a:p>
        </p:txBody>
      </p:sp>
    </p:spTree>
    <p:extLst>
      <p:ext uri="{BB962C8B-B14F-4D97-AF65-F5344CB8AC3E}">
        <p14:creationId xmlns:p14="http://schemas.microsoft.com/office/powerpoint/2010/main" val="245296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95D6991-EB01-4391-A832-F3BDDCF0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219D90-7060-D421-4B89-B35CB6D5A5E6}"/>
              </a:ext>
            </a:extLst>
          </p:cNvPr>
          <p:cNvSpPr txBox="1"/>
          <p:nvPr/>
        </p:nvSpPr>
        <p:spPr>
          <a:xfrm>
            <a:off x="0" y="3375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BD947"/>
                </a:solidFill>
              </a:rPr>
              <a:t>Interactions: </a:t>
            </a:r>
            <a:r>
              <a:rPr lang="en-US" sz="3600" dirty="0">
                <a:solidFill>
                  <a:srgbClr val="CBD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Offering Assistance</a:t>
            </a:r>
            <a:endParaRPr lang="en-US" sz="3600" dirty="0">
              <a:solidFill>
                <a:srgbClr val="CBD947"/>
              </a:solidFill>
            </a:endParaRPr>
          </a:p>
          <a:p>
            <a:pPr algn="ctr"/>
            <a:endParaRPr lang="en-US" sz="2000" u="sng" dirty="0">
              <a:solidFill>
                <a:srgbClr val="CBD94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EFA788-EC8A-9FAA-4E11-4E6AA9BC9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8" y="1288444"/>
            <a:ext cx="6840305" cy="3572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4AC96-D1F5-315F-07B6-59E13D5A1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989" y="5748231"/>
            <a:ext cx="914400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0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CB3C7F-5A05-24AE-C5BA-94FE7C04A845}"/>
              </a:ext>
            </a:extLst>
          </p:cNvPr>
          <p:cNvSpPr/>
          <p:nvPr/>
        </p:nvSpPr>
        <p:spPr>
          <a:xfrm>
            <a:off x="-8533" y="0"/>
            <a:ext cx="9152533" cy="6858000"/>
          </a:xfrm>
          <a:prstGeom prst="rect">
            <a:avLst/>
          </a:prstGeom>
          <a:solidFill>
            <a:srgbClr val="04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274242" y="407057"/>
            <a:ext cx="880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BD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Who offered help?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45E28-7442-17E1-D44C-AA7AF3DED763}"/>
              </a:ext>
            </a:extLst>
          </p:cNvPr>
          <p:cNvSpPr txBox="1"/>
          <p:nvPr/>
        </p:nvSpPr>
        <p:spPr>
          <a:xfrm>
            <a:off x="274242" y="1361573"/>
            <a:ext cx="779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urvivor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respondents (n=37) identified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6463E-709F-1E5D-7EF6-9F2548BDA6FE}"/>
              </a:ext>
            </a:extLst>
          </p:cNvPr>
          <p:cNvSpPr txBox="1"/>
          <p:nvPr/>
        </p:nvSpPr>
        <p:spPr>
          <a:xfrm>
            <a:off x="523645" y="5735070"/>
            <a:ext cx="8555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data represent a small sample of labor and sex trafficking survivors and may not reflect the experiences of all survivors.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4E1508-CB94-B570-63AE-D49C91D585A5}"/>
              </a:ext>
            </a:extLst>
          </p:cNvPr>
          <p:cNvGrpSpPr/>
          <p:nvPr/>
        </p:nvGrpSpPr>
        <p:grpSpPr>
          <a:xfrm>
            <a:off x="274242" y="2171751"/>
            <a:ext cx="8685616" cy="3431467"/>
            <a:chOff x="274243" y="2308098"/>
            <a:chExt cx="8685616" cy="34314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1FEFFB-D394-B252-CDF6-16E2077C9056}"/>
                </a:ext>
              </a:extLst>
            </p:cNvPr>
            <p:cNvSpPr txBox="1"/>
            <p:nvPr/>
          </p:nvSpPr>
          <p:spPr>
            <a:xfrm>
              <a:off x="274243" y="2323245"/>
              <a:ext cx="463120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Airline staff - Ticketing (16% - 6)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Airline staff - Gate attendant  (14% - 5))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Airline staff - Luggage handler  (11% - 4)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Airport staff  (19% - 7)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Airport security checkpoint officer (e.g., TSA)  </a:t>
              </a:r>
            </a:p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(3% - 1)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Border agent  (16% - 6)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Convenience store personnel  (16% - 6)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 - Bus  (19% - 7)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 - Limousine  (8% - 3)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 - Rideshare  (5% - 2)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 - Shuttle  (3% - 1)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4DD424-A14C-EF1E-6990-B9E6E799CE4A}"/>
                </a:ext>
              </a:extLst>
            </p:cNvPr>
            <p:cNvSpPr txBox="1"/>
            <p:nvPr/>
          </p:nvSpPr>
          <p:spPr>
            <a:xfrm>
              <a:off x="5020575" y="2308098"/>
              <a:ext cx="393928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 - Taxi  (8% - 3)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Driver - Truck  (11% - 4)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Flight attendant or pilot  (5% - 2)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Gas station attendant  (5% - 2)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Police  (5% - 2)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 worker  (11% - 4)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Security guard  (14% - 5)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Ship crew  (5% - 2)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Rail platform personnel  (e.g., transit, passenger rail)  (8% - 3)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Truck stop personnel  (14% - 5) </a:t>
              </a:r>
            </a:p>
            <a:p>
              <a:pPr marL="285750" marR="0" lvl="0" indent="-28575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None of the above  (14% - 5)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017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77F1DC4-F712-C9A9-E899-F5CE596622F6}"/>
              </a:ext>
            </a:extLst>
          </p:cNvPr>
          <p:cNvSpPr/>
          <p:nvPr/>
        </p:nvSpPr>
        <p:spPr>
          <a:xfrm>
            <a:off x="-8533" y="0"/>
            <a:ext cx="9152533" cy="6858000"/>
          </a:xfrm>
          <a:prstGeom prst="rect">
            <a:avLst/>
          </a:prstGeom>
          <a:solidFill>
            <a:srgbClr val="04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0" y="224828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D4E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Observing, identifying &amp; reporting: </a:t>
            </a:r>
          </a:p>
          <a:p>
            <a:pPr algn="ctr"/>
            <a:r>
              <a:rPr lang="en-US" sz="2600" b="1" dirty="0">
                <a:solidFill>
                  <a:srgbClr val="D4E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 workforce concerns and hesitation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76791-008D-2C43-A271-4D27F609D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88" t="28204" r="37060" b="19603"/>
          <a:stretch/>
        </p:blipFill>
        <p:spPr>
          <a:xfrm>
            <a:off x="1147950" y="1376713"/>
            <a:ext cx="6839566" cy="4535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40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FFCFF0-C2E9-2740-7601-C4314BF9492B}"/>
              </a:ext>
            </a:extLst>
          </p:cNvPr>
          <p:cNvSpPr/>
          <p:nvPr/>
        </p:nvSpPr>
        <p:spPr>
          <a:xfrm>
            <a:off x="-8533" y="0"/>
            <a:ext cx="9152533" cy="6858000"/>
          </a:xfrm>
          <a:prstGeom prst="rect">
            <a:avLst/>
          </a:prstGeom>
          <a:solidFill>
            <a:srgbClr val="04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300048" y="111512"/>
            <a:ext cx="811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Addressing concerns and hesitation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F74DED-3A2D-1B98-44CA-B5535B80804A}"/>
              </a:ext>
            </a:extLst>
          </p:cNvPr>
          <p:cNvSpPr txBox="1"/>
          <p:nvPr/>
        </p:nvSpPr>
        <p:spPr>
          <a:xfrm>
            <a:off x="300048" y="696287"/>
            <a:ext cx="8543904" cy="543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Role of supervisors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E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</a:t>
            </a:r>
            <a:r>
              <a:rPr lang="en-US" sz="2400" dirty="0">
                <a:solidFill>
                  <a:srgbClr val="D4E066"/>
                </a:solidFill>
                <a:latin typeface="Calibri" panose="020F0502020204030204"/>
              </a:rPr>
              <a:t>would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E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suspicions with their supervisor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deciding to report signs of HT.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dirty="0">
                <a:solidFill>
                  <a:prstClr val="white"/>
                </a:solidFill>
                <a:latin typeface="Calibri" panose="020F0502020204030204"/>
              </a:rPr>
              <a:t>Organizational Response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New or revised processes:</a:t>
            </a:r>
          </a:p>
          <a:p>
            <a:pPr lvl="1">
              <a:spcBef>
                <a:spcPts val="2000"/>
              </a:spcBef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84% (N=923) say their organization is communicating HT efforts to partners, but only 26% say there is a designated point of contact </a:t>
            </a:r>
          </a:p>
          <a:p>
            <a:pPr lvl="1">
              <a:spcBef>
                <a:spcPts val="2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Half possessed or wanted a “resource card” with instructions for identifying and reporting HT</a:t>
            </a:r>
          </a:p>
          <a:p>
            <a:pPr marL="342900" marR="0" lvl="1" indent="0" algn="l" defTabSz="3429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E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Are protocols in place so employees know they are protected if they report and misidentify signs of HT?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D4E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1" indent="0" algn="l" defTabSz="3429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A: Yes 31%; No 11%;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4E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Unsure 58%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n=504)</a:t>
            </a:r>
          </a:p>
        </p:txBody>
      </p:sp>
    </p:spTree>
    <p:extLst>
      <p:ext uri="{BB962C8B-B14F-4D97-AF65-F5344CB8AC3E}">
        <p14:creationId xmlns:p14="http://schemas.microsoft.com/office/powerpoint/2010/main" val="315929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0D35F8-57B0-DA81-E6CA-3E6365604DE9}"/>
              </a:ext>
            </a:extLst>
          </p:cNvPr>
          <p:cNvSpPr/>
          <p:nvPr/>
        </p:nvSpPr>
        <p:spPr>
          <a:xfrm>
            <a:off x="-8533" y="0"/>
            <a:ext cx="9152533" cy="6858000"/>
          </a:xfrm>
          <a:prstGeom prst="rect">
            <a:avLst/>
          </a:prstGeom>
          <a:solidFill>
            <a:srgbClr val="043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1232841" y="965028"/>
            <a:ext cx="3044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Organizational Responses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351CFC-B94E-FD35-F399-E299AB08CBCC}"/>
              </a:ext>
            </a:extLst>
          </p:cNvPr>
          <p:cNvGrpSpPr/>
          <p:nvPr/>
        </p:nvGrpSpPr>
        <p:grpSpPr>
          <a:xfrm>
            <a:off x="1" y="2734954"/>
            <a:ext cx="8781692" cy="3704739"/>
            <a:chOff x="0" y="2835695"/>
            <a:chExt cx="8781692" cy="37047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B33BDF-ACC7-F28F-83C3-309616D0EB30}"/>
                </a:ext>
              </a:extLst>
            </p:cNvPr>
            <p:cNvSpPr txBox="1"/>
            <p:nvPr/>
          </p:nvSpPr>
          <p:spPr>
            <a:xfrm>
              <a:off x="0" y="2835695"/>
              <a:ext cx="2413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D4E066"/>
                  </a:solidFill>
                </a:rPr>
                <a:t>Management</a:t>
              </a:r>
            </a:p>
          </p:txBody>
        </p:sp>
        <p:pic>
          <p:nvPicPr>
            <p:cNvPr id="13" name="Picture 12" descr="A graph with text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B14B9F3B-DA92-CAF3-C989-E083ED045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72" y="3382801"/>
              <a:ext cx="8268320" cy="315763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903272-589D-D3F6-C68A-6CFDB2B978B7}"/>
              </a:ext>
            </a:extLst>
          </p:cNvPr>
          <p:cNvGrpSpPr/>
          <p:nvPr/>
        </p:nvGrpSpPr>
        <p:grpSpPr>
          <a:xfrm>
            <a:off x="1366887" y="116714"/>
            <a:ext cx="9152533" cy="3058572"/>
            <a:chOff x="1316597" y="4722"/>
            <a:chExt cx="9144000" cy="25842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A3A9B1-E15C-A543-9C5D-5D922B0BE91A}"/>
                </a:ext>
              </a:extLst>
            </p:cNvPr>
            <p:cNvGrpSpPr/>
            <p:nvPr/>
          </p:nvGrpSpPr>
          <p:grpSpPr>
            <a:xfrm>
              <a:off x="1316597" y="4722"/>
              <a:ext cx="9144000" cy="2584210"/>
              <a:chOff x="1316597" y="4722"/>
              <a:chExt cx="9144000" cy="258421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3E5DAB9C-924E-8189-7B8E-82E7B960AAFC}"/>
                  </a:ext>
                </a:extLst>
              </p:cNvPr>
              <p:cNvGrpSpPr/>
              <p:nvPr/>
            </p:nvGrpSpPr>
            <p:grpSpPr>
              <a:xfrm>
                <a:off x="5172981" y="323717"/>
                <a:ext cx="2965195" cy="2265215"/>
                <a:chOff x="5471819" y="-256497"/>
                <a:chExt cx="2965195" cy="2265215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AA3465-0676-E2CF-8E08-A4CD35D820B8}"/>
                    </a:ext>
                  </a:extLst>
                </p:cNvPr>
                <p:cNvSpPr txBox="1"/>
                <p:nvPr/>
              </p:nvSpPr>
              <p:spPr>
                <a:xfrm>
                  <a:off x="5471819" y="-256497"/>
                  <a:ext cx="262616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bg1"/>
                      </a:solidFill>
                    </a:rPr>
                    <a:t>Compliance</a:t>
                  </a:r>
                </a:p>
                <a:p>
                  <a:r>
                    <a:rPr lang="en-US" sz="1800" dirty="0">
                      <a:solidFill>
                        <a:schemeClr val="bg1"/>
                      </a:solidFill>
                    </a:rPr>
                    <a:t>Comity</a:t>
                  </a:r>
                </a:p>
                <a:p>
                  <a:r>
                    <a:rPr lang="en-US" sz="1800" dirty="0">
                      <a:solidFill>
                        <a:schemeClr val="bg1"/>
                      </a:solidFill>
                    </a:rPr>
                    <a:t>Championing/Committing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C9AA3AA-F5B8-8E1E-324D-87891663C50A}"/>
                    </a:ext>
                  </a:extLst>
                </p:cNvPr>
                <p:cNvSpPr txBox="1"/>
                <p:nvPr/>
              </p:nvSpPr>
              <p:spPr>
                <a:xfrm>
                  <a:off x="5471819" y="1085388"/>
                  <a:ext cx="296519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>
                      <a:solidFill>
                        <a:schemeClr val="bg1"/>
                      </a:solidFill>
                    </a:rPr>
                    <a:t>Coordination with Partners</a:t>
                  </a:r>
                </a:p>
                <a:p>
                  <a:r>
                    <a:rPr lang="en-US" sz="1800" dirty="0">
                      <a:solidFill>
                        <a:schemeClr val="bg1"/>
                      </a:solidFill>
                    </a:rPr>
                    <a:t>Collaboration with Partners</a:t>
                  </a:r>
                </a:p>
                <a:p>
                  <a:r>
                    <a:rPr lang="en-US" sz="1800" dirty="0">
                      <a:solidFill>
                        <a:schemeClr val="bg1"/>
                      </a:solidFill>
                    </a:rPr>
                    <a:t>Core Mission Investments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5CA221-261D-A7C6-0350-F36BA5A871AC}"/>
                  </a:ext>
                </a:extLst>
              </p:cNvPr>
              <p:cNvSpPr txBox="1"/>
              <p:nvPr/>
            </p:nvSpPr>
            <p:spPr>
              <a:xfrm>
                <a:off x="1316597" y="4722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D4E066"/>
                    </a:solidFill>
                  </a:rPr>
                  <a:t>Engagement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AC480-D441-D256-CF2B-9C2AC6F5D2AE}"/>
                </a:ext>
              </a:extLst>
            </p:cNvPr>
            <p:cNvSpPr txBox="1"/>
            <p:nvPr/>
          </p:nvSpPr>
          <p:spPr>
            <a:xfrm>
              <a:off x="5172981" y="991587"/>
              <a:ext cx="2626168" cy="7801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Convening</a:t>
              </a:r>
            </a:p>
            <a:p>
              <a:r>
                <a:rPr lang="en-US" sz="1800" dirty="0">
                  <a:solidFill>
                    <a:schemeClr val="bg1"/>
                  </a:solidFill>
                </a:rPr>
                <a:t>Commercial Sourcing</a:t>
              </a:r>
            </a:p>
            <a:p>
              <a:r>
                <a:rPr lang="en-US" sz="1800" dirty="0">
                  <a:solidFill>
                    <a:schemeClr val="bg1"/>
                  </a:solidFill>
                </a:rPr>
                <a:t>Commercial-like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46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00553-B33E-4F20-8391-5AB5BDCB0B06}"/>
              </a:ext>
            </a:extLst>
          </p:cNvPr>
          <p:cNvSpPr txBox="1"/>
          <p:nvPr/>
        </p:nvSpPr>
        <p:spPr>
          <a:xfrm>
            <a:off x="385775" y="1449238"/>
            <a:ext cx="72744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This Slide Deck includes NOST data used in various presentations.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NOST Usage &amp; Attribution Section</a:t>
            </a:r>
          </a:p>
          <a:p>
            <a:endParaRPr lang="en-US" sz="1800" b="1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  <a:effectLst/>
              </a:rPr>
              <a:t>USAGE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b="1" dirty="0">
                <a:solidFill>
                  <a:schemeClr val="bg1"/>
                </a:solidFill>
                <a:effectLst/>
              </a:rPr>
              <a:t>Slides: </a:t>
            </a:r>
            <a:r>
              <a:rPr lang="en-US" dirty="0">
                <a:solidFill>
                  <a:schemeClr val="bg1"/>
                </a:solidFill>
                <a:effectLst/>
              </a:rPr>
              <a:t>The slide decks may be used in part or in whole when including NOST data in your marketing collateral, presentation, white papers, or journal 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QR Codes: </a:t>
            </a:r>
            <a:r>
              <a:rPr lang="en-US" dirty="0">
                <a:solidFill>
                  <a:schemeClr val="bg1"/>
                </a:solidFill>
                <a:effectLst/>
              </a:rPr>
              <a:t>NOST QR codes can be used in documents or presentations to allow for quick access to the NOST report or individual chapters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UAS Logo: </a:t>
            </a:r>
            <a:r>
              <a:rPr lang="en-US" dirty="0">
                <a:solidFill>
                  <a:schemeClr val="bg1"/>
                </a:solidFill>
                <a:effectLst/>
              </a:rPr>
              <a:t>Usage of the United Against Slavery logo is limited to include on a slide with NOST data or for UAS contact information; permission to use the UAS logo cannot be included on a cover/title slide as a presenter for United Against Slavery unless otherwise agreed upon by UAS leadership</a:t>
            </a:r>
          </a:p>
          <a:p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b="1" u="sng" dirty="0">
                <a:solidFill>
                  <a:schemeClr val="bg1"/>
                </a:solidFill>
                <a:effectLst/>
              </a:rPr>
              <a:t>ATTRIBUTION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Please include proper attribution for NOST references:</a:t>
            </a:r>
            <a:endParaRPr lang="en-US" dirty="0">
              <a:solidFill>
                <a:schemeClr val="bg1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Short Citation</a:t>
            </a:r>
            <a:r>
              <a:rPr lang="en-US" dirty="0">
                <a:solidFill>
                  <a:schemeClr val="bg1"/>
                </a:solidFill>
                <a:effectLst/>
              </a:rPr>
              <a:t>: National Outreach Survey for Transportation (2021)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</a:rPr>
              <a:t>Long Citation: </a:t>
            </a:r>
            <a:r>
              <a:rPr lang="en-US" dirty="0">
                <a:solidFill>
                  <a:schemeClr val="bg1"/>
                </a:solidFill>
                <a:effectLst/>
              </a:rPr>
              <a:t>Wigle, C., &amp; Baglin, C. (Eds.). (2023). National Outreach Survey for Transportation: Combating Human Trafficking by Listening to Experiences, Challenges, and Recommendations of Frontline Workers and Those with Lived Experience (2021). United Against Slavery. [</a:t>
            </a:r>
            <a:r>
              <a:rPr lang="en-US" u="sng" dirty="0">
                <a:solidFill>
                  <a:schemeClr val="bg1"/>
                </a:solidFill>
                <a:effectLst/>
              </a:rPr>
              <a:t>https://files.unitedagainstslavery.org/s/d/NOST-2021-Final-Report</a:t>
            </a:r>
            <a:r>
              <a:rPr lang="en-US" dirty="0">
                <a:solidFill>
                  <a:schemeClr val="bg1"/>
                </a:solidFill>
                <a:effectLst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Contact Information: </a:t>
            </a:r>
          </a:p>
          <a:p>
            <a:pPr marL="457200" lvl="1"/>
            <a:r>
              <a:rPr lang="en-US" dirty="0">
                <a:solidFill>
                  <a:schemeClr val="bg1"/>
                </a:solidFill>
              </a:rPr>
              <a:t>		United Against Slavery</a:t>
            </a:r>
          </a:p>
          <a:p>
            <a:pPr marL="457200" lvl="1"/>
            <a:r>
              <a:rPr lang="en-US" dirty="0">
                <a:solidFill>
                  <a:schemeClr val="bg1"/>
                </a:solidFill>
              </a:rPr>
              <a:t>		(e) research@unitedagainstslavery.org</a:t>
            </a:r>
          </a:p>
          <a:p>
            <a:pPr marL="457200" lvl="1"/>
            <a:r>
              <a:rPr lang="en-US" dirty="0">
                <a:solidFill>
                  <a:schemeClr val="bg1"/>
                </a:solidFill>
                <a:effectLst/>
              </a:rPr>
              <a:t>		(w) www.unitedagainstslavery.org</a:t>
            </a:r>
          </a:p>
          <a:p>
            <a:pPr marL="457200" lvl="1"/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en-US" sz="1400" b="1" i="1" dirty="0">
                <a:solidFill>
                  <a:schemeClr val="bg1"/>
                </a:solidFill>
              </a:rPr>
              <a:t>Delete this slide</a:t>
            </a: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EBD05E7-0B8D-30E4-EC89-0595AB87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16" y="277539"/>
            <a:ext cx="4909367" cy="1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0" y="2572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D4E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Addressing concerns and hesitation: Training types desired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4E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table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AB43324D-C54B-2B02-D82D-71F3D88D6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4" y="1204556"/>
            <a:ext cx="8506332" cy="4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00553-B33E-4F20-8391-5AB5BDCB0B06}"/>
              </a:ext>
            </a:extLst>
          </p:cNvPr>
          <p:cNvSpPr txBox="1"/>
          <p:nvPr/>
        </p:nvSpPr>
        <p:spPr>
          <a:xfrm>
            <a:off x="358657" y="2785760"/>
            <a:ext cx="7994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Anti-Human Trafficking Strategies for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Agencies</a:t>
            </a:r>
            <a:endParaRPr lang="en-US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82F2E-D5D3-43A0-A6A7-B748D75D679F}"/>
              </a:ext>
            </a:extLst>
          </p:cNvPr>
          <p:cNvSpPr txBox="1"/>
          <p:nvPr/>
        </p:nvSpPr>
        <p:spPr>
          <a:xfrm>
            <a:off x="358657" y="598896"/>
            <a:ext cx="799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D4E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National Outreach Survey </a:t>
            </a:r>
          </a:p>
          <a:p>
            <a:r>
              <a:rPr lang="en-US" sz="5400" dirty="0">
                <a:solidFill>
                  <a:srgbClr val="D4E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for Transportation (NOST)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00553-B33E-4F20-8391-5AB5BDCB0B06}"/>
              </a:ext>
            </a:extLst>
          </p:cNvPr>
          <p:cNvSpPr txBox="1"/>
          <p:nvPr/>
        </p:nvSpPr>
        <p:spPr>
          <a:xfrm>
            <a:off x="362309" y="1188427"/>
            <a:ext cx="75394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Human Trafficking under federal law: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(A) Sex trafficking in which a </a:t>
            </a:r>
            <a:r>
              <a:rPr lang="en-US" sz="2400" dirty="0">
                <a:solidFill>
                  <a:srgbClr val="CBD947"/>
                </a:solidFill>
              </a:rPr>
              <a:t>commercial sex act </a:t>
            </a:r>
            <a:r>
              <a:rPr lang="en-US" sz="2400" dirty="0">
                <a:solidFill>
                  <a:schemeClr val="bg1"/>
                </a:solidFill>
              </a:rPr>
              <a:t>is induced by </a:t>
            </a:r>
            <a:r>
              <a:rPr lang="en-US" sz="2400" dirty="0">
                <a:solidFill>
                  <a:srgbClr val="CBD947"/>
                </a:solidFill>
              </a:rPr>
              <a:t>force, fraud, or coercion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u="sng" dirty="0">
                <a:solidFill>
                  <a:schemeClr val="bg1"/>
                </a:solidFill>
              </a:rPr>
              <a:t>or</a:t>
            </a:r>
            <a:r>
              <a:rPr lang="en-US" sz="2400" dirty="0">
                <a:solidFill>
                  <a:schemeClr val="bg1"/>
                </a:solidFill>
              </a:rPr>
              <a:t> in which the person induced to perform such act has </a:t>
            </a:r>
            <a:r>
              <a:rPr lang="en-US" sz="2400" dirty="0">
                <a:solidFill>
                  <a:srgbClr val="CBD947"/>
                </a:solidFill>
              </a:rPr>
              <a:t>not attained 18 years of age</a:t>
            </a:r>
            <a:r>
              <a:rPr lang="en-US" sz="2400" dirty="0">
                <a:solidFill>
                  <a:schemeClr val="bg1"/>
                </a:solidFill>
              </a:rPr>
              <a:t>; or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(B) The recruitment, harboring, </a:t>
            </a:r>
            <a:r>
              <a:rPr lang="en-US" sz="2400" dirty="0">
                <a:solidFill>
                  <a:srgbClr val="CBD947"/>
                </a:solidFill>
              </a:rPr>
              <a:t>transportation</a:t>
            </a:r>
            <a:r>
              <a:rPr lang="en-US" sz="2400" dirty="0">
                <a:solidFill>
                  <a:schemeClr val="bg1"/>
                </a:solidFill>
              </a:rPr>
              <a:t>, provision, or obtaining of a person for </a:t>
            </a:r>
            <a:r>
              <a:rPr lang="en-US" sz="2400" dirty="0">
                <a:solidFill>
                  <a:srgbClr val="CBD947"/>
                </a:solidFill>
              </a:rPr>
              <a:t>labor or services</a:t>
            </a:r>
            <a:r>
              <a:rPr lang="en-US" sz="2400" dirty="0">
                <a:solidFill>
                  <a:schemeClr val="bg1"/>
                </a:solidFill>
              </a:rPr>
              <a:t>, through the use of </a:t>
            </a:r>
            <a:r>
              <a:rPr lang="en-US" sz="2400" dirty="0">
                <a:solidFill>
                  <a:srgbClr val="CBD947"/>
                </a:solidFill>
              </a:rPr>
              <a:t>force, fraud, or coercion </a:t>
            </a:r>
            <a:r>
              <a:rPr lang="en-US" sz="2400" dirty="0">
                <a:solidFill>
                  <a:schemeClr val="bg1"/>
                </a:solidFill>
              </a:rPr>
              <a:t>for the purpose of subjection to involuntary servitude, peonage, debt bondage, or slavery</a:t>
            </a:r>
          </a:p>
          <a:p>
            <a:pPr marL="557213" lvl="1" indent="-214313">
              <a:buFont typeface="Wingdings 3" charset="2"/>
              <a:buChar char="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&gt;40 states have their own human trafficking laws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95D6991-EB01-4391-A832-F3BDDCF0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56111-719C-7E9E-4091-985A957F574F}"/>
              </a:ext>
            </a:extLst>
          </p:cNvPr>
          <p:cNvSpPr txBox="1"/>
          <p:nvPr/>
        </p:nvSpPr>
        <p:spPr>
          <a:xfrm>
            <a:off x="362309" y="542096"/>
            <a:ext cx="3686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Trafficking</a:t>
            </a:r>
          </a:p>
        </p:txBody>
      </p:sp>
    </p:spTree>
    <p:extLst>
      <p:ext uri="{BB962C8B-B14F-4D97-AF65-F5344CB8AC3E}">
        <p14:creationId xmlns:p14="http://schemas.microsoft.com/office/powerpoint/2010/main" val="267177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221387" y="579395"/>
            <a:ext cx="790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scenarios for Human Trafficking (HT)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D5501-D770-8E22-68FA-B825763ED864}"/>
              </a:ext>
            </a:extLst>
          </p:cNvPr>
          <p:cNvSpPr txBox="1"/>
          <p:nvPr/>
        </p:nvSpPr>
        <p:spPr>
          <a:xfrm>
            <a:off x="254161" y="1434767"/>
            <a:ext cx="40590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Exotic Dancing (not involving sex acts)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Escort Services 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Illicit Massage, Health and Beauty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Outdoor Solicitation 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Bars, Strip Clubs, Cantinas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Interactive Sex Acts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Personal Sexual Servitude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Pornography 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Residential 	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 Work 	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Traveling sales crews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Begging &amp; Peddling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Agriculture &amp; Animal Husbandry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&amp; Beauty Services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AC203-EF9C-929B-3F2B-D4077AAEACD5}"/>
              </a:ext>
            </a:extLst>
          </p:cNvPr>
          <p:cNvSpPr txBox="1"/>
          <p:nvPr/>
        </p:nvSpPr>
        <p:spPr>
          <a:xfrm>
            <a:off x="4173977" y="1443841"/>
            <a:ext cx="3716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Restaurants &amp; Food Service 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Hotels &amp; Hospitality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Landscaping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Commercial cleaning services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Factories &amp; Manufacturing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Carnivals	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Forestry &amp; Logging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Care		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Recreational Facilities 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Illicit activity (drug trafficking, etc.)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 bride</a:t>
            </a:r>
          </a:p>
          <a:p>
            <a:pPr marL="2857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 trafficking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1C169-11CF-0EF1-9567-FE859AF30407}"/>
              </a:ext>
            </a:extLst>
          </p:cNvPr>
          <p:cNvSpPr txBox="1"/>
          <p:nvPr/>
        </p:nvSpPr>
        <p:spPr>
          <a:xfrm>
            <a:off x="6939260" y="5569584"/>
            <a:ext cx="10885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Source: </a:t>
            </a:r>
          </a:p>
          <a:p>
            <a:r>
              <a:rPr lang="en-US" dirty="0">
                <a:solidFill>
                  <a:schemeClr val="bg1"/>
                </a:solidFill>
              </a:rPr>
              <a:t>Polaris, 2017</a:t>
            </a:r>
          </a:p>
        </p:txBody>
      </p:sp>
    </p:spTree>
    <p:extLst>
      <p:ext uri="{BB962C8B-B14F-4D97-AF65-F5344CB8AC3E}">
        <p14:creationId xmlns:p14="http://schemas.microsoft.com/office/powerpoint/2010/main" val="413988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249544" y="228984"/>
            <a:ext cx="904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 to counter human trafficking (United States) 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1B8EBF8-5FA4-8AC9-2569-032629CC4D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38408"/>
              </p:ext>
            </p:extLst>
          </p:nvPr>
        </p:nvGraphicFramePr>
        <p:xfrm>
          <a:off x="435634" y="1042743"/>
          <a:ext cx="8018253" cy="503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944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68A18A-C9B5-F413-6FA8-10528C87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77" y="253915"/>
            <a:ext cx="6780362" cy="6326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0DCF4-438D-E6B8-1DAB-216CF5D892A1}"/>
              </a:ext>
            </a:extLst>
          </p:cNvPr>
          <p:cNvSpPr txBox="1"/>
          <p:nvPr/>
        </p:nvSpPr>
        <p:spPr>
          <a:xfrm>
            <a:off x="7327116" y="5362975"/>
            <a:ext cx="152037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Compare: </a:t>
            </a: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smuggling; legal sex-industry work;</a:t>
            </a:r>
          </a:p>
          <a:p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exploitative labor practices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1DB7F-15C3-34E5-C15C-DA5C80B52790}"/>
              </a:ext>
            </a:extLst>
          </p:cNvPr>
          <p:cNvSpPr txBox="1"/>
          <p:nvPr/>
        </p:nvSpPr>
        <p:spPr>
          <a:xfrm>
            <a:off x="7327116" y="253915"/>
            <a:ext cx="10885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Source: </a:t>
            </a:r>
          </a:p>
          <a:p>
            <a:r>
              <a:rPr lang="en-US" dirty="0">
                <a:solidFill>
                  <a:schemeClr val="bg1"/>
                </a:solidFill>
              </a:rPr>
              <a:t>Polaris, 2010</a:t>
            </a:r>
          </a:p>
        </p:txBody>
      </p:sp>
    </p:spTree>
    <p:extLst>
      <p:ext uri="{BB962C8B-B14F-4D97-AF65-F5344CB8AC3E}">
        <p14:creationId xmlns:p14="http://schemas.microsoft.com/office/powerpoint/2010/main" val="94153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78749C-C378-3BB6-DC87-99D80E09E8C3}"/>
              </a:ext>
            </a:extLst>
          </p:cNvPr>
          <p:cNvGrpSpPr/>
          <p:nvPr/>
        </p:nvGrpSpPr>
        <p:grpSpPr>
          <a:xfrm>
            <a:off x="395925" y="302939"/>
            <a:ext cx="8352149" cy="6468796"/>
            <a:chOff x="461913" y="355235"/>
            <a:chExt cx="8352149" cy="64687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49BCE3-53F7-84FB-B89B-3AA69DE6A421}"/>
                </a:ext>
              </a:extLst>
            </p:cNvPr>
            <p:cNvSpPr txBox="1"/>
            <p:nvPr/>
          </p:nvSpPr>
          <p:spPr>
            <a:xfrm>
              <a:off x="461913" y="6408533"/>
              <a:ext cx="8352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Excerpt of an interview from the following source: Michaelis, A., Lundstrom, M., Henderson, A. (2022, May) The Role of Addictive Substances in Different Types of Sex Trafficking. </a:t>
              </a:r>
              <a:r>
                <a:rPr lang="en-US" sz="1050" i="1" dirty="0">
                  <a:solidFill>
                    <a:schemeClr val="bg1"/>
                  </a:solidFill>
                </a:rPr>
                <a:t>Urban Crime – An International Journal  3:1</a:t>
              </a:r>
              <a:endParaRPr lang="en-US" sz="105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1DB8EC-20D5-267E-0AF5-DCFF83DE6AE5}"/>
                </a:ext>
              </a:extLst>
            </p:cNvPr>
            <p:cNvGrpSpPr/>
            <p:nvPr/>
          </p:nvGrpSpPr>
          <p:grpSpPr>
            <a:xfrm>
              <a:off x="461913" y="355235"/>
              <a:ext cx="8352149" cy="6019330"/>
              <a:chOff x="461913" y="355235"/>
              <a:chExt cx="8352149" cy="6019330"/>
            </a:xfrm>
          </p:grpSpPr>
          <p:pic>
            <p:nvPicPr>
              <p:cNvPr id="24" name="Picture 23" descr="A text on a white background&#10;&#10;Description automatically generated">
                <a:extLst>
                  <a:ext uri="{FF2B5EF4-FFF2-40B4-BE49-F238E27FC236}">
                    <a16:creationId xmlns:a16="http://schemas.microsoft.com/office/drawing/2014/main" id="{4E8B87B1-BEEC-88EF-1718-F8A080E55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913" y="1706801"/>
                <a:ext cx="8352149" cy="4667764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2271A41-29C7-41F5-CBC0-7FF5DB05D8AA}"/>
                  </a:ext>
                </a:extLst>
              </p:cNvPr>
              <p:cNvGrpSpPr/>
              <p:nvPr/>
            </p:nvGrpSpPr>
            <p:grpSpPr>
              <a:xfrm>
                <a:off x="461913" y="355235"/>
                <a:ext cx="8352148" cy="2307571"/>
                <a:chOff x="461913" y="355235"/>
                <a:chExt cx="8352148" cy="2307571"/>
              </a:xfrm>
            </p:grpSpPr>
            <p:pic>
              <p:nvPicPr>
                <p:cNvPr id="18" name="Picture 17" descr="A white background with black text&#10;&#10;Description automatically generated">
                  <a:extLst>
                    <a:ext uri="{FF2B5EF4-FFF2-40B4-BE49-F238E27FC236}">
                      <a16:creationId xmlns:a16="http://schemas.microsoft.com/office/drawing/2014/main" id="{264BA2E4-83EA-D54C-3CEA-C23F07AE2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913" y="355235"/>
                  <a:ext cx="8352148" cy="1351566"/>
                </a:xfrm>
                <a:prstGeom prst="rect">
                  <a:avLst/>
                </a:prstGeom>
              </p:spPr>
            </p:pic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35F73D8-79BB-6520-8268-E84545576ED3}"/>
                    </a:ext>
                  </a:extLst>
                </p:cNvPr>
                <p:cNvSpPr/>
                <p:nvPr/>
              </p:nvSpPr>
              <p:spPr>
                <a:xfrm>
                  <a:off x="1154161" y="2436563"/>
                  <a:ext cx="641022" cy="226243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6181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rtle, ocean floor&#10;&#10;Description automatically generated">
            <a:extLst>
              <a:ext uri="{FF2B5EF4-FFF2-40B4-BE49-F238E27FC236}">
                <a16:creationId xmlns:a16="http://schemas.microsoft.com/office/drawing/2014/main" id="{F502E0C7-0AC3-497E-80B1-0610DBC9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71F6153-6271-4F07-9689-059E3A4BF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07" y="6077415"/>
            <a:ext cx="2803386" cy="669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2B269-AF6C-4DBB-9ED6-A94FE4C94AAE}"/>
              </a:ext>
            </a:extLst>
          </p:cNvPr>
          <p:cNvSpPr txBox="1"/>
          <p:nvPr/>
        </p:nvSpPr>
        <p:spPr>
          <a:xfrm>
            <a:off x="57510" y="265078"/>
            <a:ext cx="925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Transportation sector’s role &amp; drivers: select examples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76E2B-3881-9D7F-922B-D8E0D8E6CEC1}"/>
              </a:ext>
            </a:extLst>
          </p:cNvPr>
          <p:cNvSpPr txBox="1"/>
          <p:nvPr/>
        </p:nvSpPr>
        <p:spPr>
          <a:xfrm>
            <a:off x="0" y="1890568"/>
            <a:ext cx="184730" cy="710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4726AA-219C-5D15-9749-D8581225E857}"/>
              </a:ext>
            </a:extLst>
          </p:cNvPr>
          <p:cNvSpPr/>
          <p:nvPr/>
        </p:nvSpPr>
        <p:spPr>
          <a:xfrm>
            <a:off x="115021" y="1609372"/>
            <a:ext cx="8755602" cy="3966787"/>
          </a:xfrm>
          <a:prstGeom prst="rect">
            <a:avLst/>
          </a:prstGeom>
          <a:solidFill>
            <a:srgbClr val="043060">
              <a:alpha val="70000"/>
            </a:srgbClr>
          </a:solidFill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75C68-5290-5119-D032-4B4150ECA4F9}"/>
              </a:ext>
            </a:extLst>
          </p:cNvPr>
          <p:cNvSpPr txBox="1"/>
          <p:nvPr/>
        </p:nvSpPr>
        <p:spPr>
          <a:xfrm>
            <a:off x="57510" y="936010"/>
            <a:ext cx="84991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&gt;570 signers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including all 50 states - of USDOT’s Transportation Leaders Against Human Trafficking (TLAHT) pledge to </a:t>
            </a:r>
          </a:p>
          <a:p>
            <a:pPr marL="800100" marR="0" lvl="1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Raise awareness</a:t>
            </a:r>
          </a:p>
          <a:p>
            <a:pPr marL="800100" marR="0" lvl="1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 the workforce to recognize and report suspected signs</a:t>
            </a:r>
          </a:p>
          <a:p>
            <a:pPr marL="1143000" lvl="2" indent="-342900">
              <a:buClr>
                <a:prstClr val="white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D4E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Ask”: Observe, Identify, &amp; Report</a:t>
            </a:r>
          </a:p>
          <a:p>
            <a:pPr marL="800100" marR="0" lvl="1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Track and share key data points</a:t>
            </a:r>
          </a:p>
          <a:p>
            <a:pPr marL="457200" marR="0" lvl="1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Under P.L. 117-301 (December 2022) </a:t>
            </a:r>
          </a:p>
          <a:p>
            <a:pPr marL="685800" marR="0" lvl="1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USDOT to coordinate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E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placing the national human trafficking hotline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BD9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“in the restrooms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each…aircraft, airport, over-the-road bus, bus station, passenger train, and passenger railroad station” </a:t>
            </a:r>
          </a:p>
          <a:p>
            <a:pPr marL="685800" marR="0" lvl="1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DHS to cover ports of entry </a:t>
            </a:r>
          </a:p>
          <a:p>
            <a:pPr marL="342900" marR="0" lvl="1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Reporting, training, and other rules relating to commercial vehicle licenses</a:t>
            </a: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342900" marR="0" lvl="0" indent="-34290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Training by education &amp; advocacy non-profits (e.g., Truckers Against Trafficking, Busing on the Lookout, several others), agencies, task forces, etc. </a:t>
            </a:r>
          </a:p>
        </p:txBody>
      </p:sp>
    </p:spTree>
    <p:extLst>
      <p:ext uri="{BB962C8B-B14F-4D97-AF65-F5344CB8AC3E}">
        <p14:creationId xmlns:p14="http://schemas.microsoft.com/office/powerpoint/2010/main" val="3047879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risti PP Portrai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isti PP Portrait Theme" id="{3F790E63-4532-4CE5-8EBF-82C06B9C1655}" vid="{2822695F-A79A-4C95-9EE8-324495EC7BF0}"/>
    </a:ext>
  </a:extLst>
</a:theme>
</file>

<file path=ppt/theme/theme2.xml><?xml version="1.0" encoding="utf-8"?>
<a:theme xmlns:a="http://schemas.openxmlformats.org/drawingml/2006/main" name="1_Custom Design">
  <a:themeElements>
    <a:clrScheme name="USF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747"/>
      </a:accent1>
      <a:accent2>
        <a:srgbClr val="CFC493"/>
      </a:accent2>
      <a:accent3>
        <a:srgbClr val="29AFCE"/>
      </a:accent3>
      <a:accent4>
        <a:srgbClr val="DBE442"/>
      </a:accent4>
      <a:accent5>
        <a:srgbClr val="7E96A0"/>
      </a:accent5>
      <a:accent6>
        <a:srgbClr val="00648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1491</Words>
  <Application>Microsoft Office PowerPoint</Application>
  <PresentationFormat>Letter Paper (8.5x11 in)</PresentationFormat>
  <Paragraphs>223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Bebas Neue</vt:lpstr>
      <vt:lpstr>Calibri</vt:lpstr>
      <vt:lpstr>Calibri Light</vt:lpstr>
      <vt:lpstr>Courier New</vt:lpstr>
      <vt:lpstr>Wingdings</vt:lpstr>
      <vt:lpstr>Wingdings 3</vt:lpstr>
      <vt:lpstr>Christi PP Portrait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2024-06-16T16:49:36Z</dcterms:created>
  <dcterms:modified xsi:type="dcterms:W3CDTF">2024-06-16T17:52:19Z</dcterms:modified>
</cp:coreProperties>
</file>